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Lst>
  <p:notesMasterIdLst>
    <p:notesMasterId r:id="rId21"/>
  </p:notesMasterIdLst>
  <p:sldIdLst>
    <p:sldId id="257" r:id="rId3"/>
    <p:sldId id="435" r:id="rId4"/>
    <p:sldId id="436" r:id="rId5"/>
    <p:sldId id="424" r:id="rId6"/>
    <p:sldId id="437" r:id="rId7"/>
    <p:sldId id="439" r:id="rId8"/>
    <p:sldId id="442" r:id="rId9"/>
    <p:sldId id="443" r:id="rId10"/>
    <p:sldId id="444" r:id="rId11"/>
    <p:sldId id="448" r:id="rId12"/>
    <p:sldId id="452" r:id="rId13"/>
    <p:sldId id="451" r:id="rId14"/>
    <p:sldId id="453" r:id="rId15"/>
    <p:sldId id="449" r:id="rId16"/>
    <p:sldId id="454" r:id="rId17"/>
    <p:sldId id="450" r:id="rId18"/>
    <p:sldId id="455" r:id="rId19"/>
    <p:sldId id="456" r:id="rId20"/>
  </p:sldIdLst>
  <p:sldSz cx="9144000" cy="6858000" type="screen4x3"/>
  <p:notesSz cx="7099300" cy="10234613"/>
  <p:custDataLst>
    <p:tags r:id="rId22"/>
  </p:custDataLst>
  <p:defaultTextStyle>
    <a:defPPr>
      <a:defRPr lang="it-IT"/>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FF00"/>
    <a:srgbClr val="FF9900"/>
    <a:srgbClr val="FFFFCC"/>
    <a:srgbClr val="FFFF99"/>
    <a:srgbClr val="66FFFF"/>
    <a:srgbClr val="99CC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D84BBA-A4B3-4472-A11C-49FC9E435D55}" v="2017" dt="2021-05-24T17:31:52.5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407" autoAdjust="0"/>
  </p:normalViewPr>
  <p:slideViewPr>
    <p:cSldViewPr>
      <p:cViewPr varScale="1">
        <p:scale>
          <a:sx n="70" d="100"/>
          <a:sy n="70" d="100"/>
        </p:scale>
        <p:origin x="181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834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8556D15-6E15-4402-8133-36A73150118E}"/>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5335" tIns="47668" rIns="95335" bIns="47668" numCol="1" anchor="t" anchorCtr="0" compatLnSpc="1">
            <a:prstTxWarp prst="textNoShape">
              <a:avLst/>
            </a:prstTxWarp>
          </a:bodyPr>
          <a:lstStyle>
            <a:lvl1pPr algn="l" eaLnBrk="1" hangingPunct="1">
              <a:defRPr sz="1300"/>
            </a:lvl1pPr>
          </a:lstStyle>
          <a:p>
            <a:pPr>
              <a:defRPr/>
            </a:pPr>
            <a:endParaRPr lang="it-IT"/>
          </a:p>
        </p:txBody>
      </p:sp>
      <p:sp>
        <p:nvSpPr>
          <p:cNvPr id="4099" name="Rectangle 3">
            <a:extLst>
              <a:ext uri="{FF2B5EF4-FFF2-40B4-BE49-F238E27FC236}">
                <a16:creationId xmlns:a16="http://schemas.microsoft.com/office/drawing/2014/main" id="{FF46A4B9-18F5-4DBF-8314-A71DB23B66BE}"/>
              </a:ext>
            </a:extLst>
          </p:cNvPr>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5335" tIns="47668" rIns="95335" bIns="47668" numCol="1" anchor="t" anchorCtr="0" compatLnSpc="1">
            <a:prstTxWarp prst="textNoShape">
              <a:avLst/>
            </a:prstTxWarp>
          </a:bodyPr>
          <a:lstStyle>
            <a:lvl1pPr algn="r" eaLnBrk="1" hangingPunct="1">
              <a:defRPr sz="1300"/>
            </a:lvl1pPr>
          </a:lstStyle>
          <a:p>
            <a:pPr>
              <a:defRPr/>
            </a:pPr>
            <a:endParaRPr lang="it-IT"/>
          </a:p>
        </p:txBody>
      </p:sp>
      <p:sp>
        <p:nvSpPr>
          <p:cNvPr id="3076" name="Rectangle 4">
            <a:extLst>
              <a:ext uri="{FF2B5EF4-FFF2-40B4-BE49-F238E27FC236}">
                <a16:creationId xmlns:a16="http://schemas.microsoft.com/office/drawing/2014/main" id="{2162D526-35EC-4AB8-8D8B-0B3DD1F6204B}"/>
              </a:ext>
            </a:extLst>
          </p:cNvPr>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E68B8167-CC3A-40AF-AFA4-7A557A059EA8}"/>
              </a:ext>
            </a:extLst>
          </p:cNvPr>
          <p:cNvSpPr>
            <a:spLocks noGrp="1" noChangeArrowheads="1"/>
          </p:cNvSpPr>
          <p:nvPr>
            <p:ph type="body" sz="quarter" idx="3"/>
          </p:nvPr>
        </p:nvSpPr>
        <p:spPr bwMode="auto">
          <a:xfrm>
            <a:off x="946150" y="4860925"/>
            <a:ext cx="5207000" cy="4605338"/>
          </a:xfrm>
          <a:prstGeom prst="rect">
            <a:avLst/>
          </a:prstGeom>
          <a:noFill/>
          <a:ln w="9525">
            <a:noFill/>
            <a:miter lim="800000"/>
            <a:headEnd/>
            <a:tailEnd/>
          </a:ln>
          <a:effectLst/>
        </p:spPr>
        <p:txBody>
          <a:bodyPr vert="horz" wrap="square" lIns="95335" tIns="47668" rIns="95335" bIns="47668"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4102" name="Rectangle 6">
            <a:extLst>
              <a:ext uri="{FF2B5EF4-FFF2-40B4-BE49-F238E27FC236}">
                <a16:creationId xmlns:a16="http://schemas.microsoft.com/office/drawing/2014/main" id="{64225FD8-EB5F-4F14-B999-7C86966DC923}"/>
              </a:ext>
            </a:extLst>
          </p:cNvPr>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5335" tIns="47668" rIns="95335" bIns="47668" numCol="1" anchor="b" anchorCtr="0" compatLnSpc="1">
            <a:prstTxWarp prst="textNoShape">
              <a:avLst/>
            </a:prstTxWarp>
          </a:bodyPr>
          <a:lstStyle>
            <a:lvl1pPr algn="l" eaLnBrk="1" hangingPunct="1">
              <a:defRPr sz="1300"/>
            </a:lvl1pPr>
          </a:lstStyle>
          <a:p>
            <a:pPr>
              <a:defRPr/>
            </a:pPr>
            <a:endParaRPr lang="it-IT"/>
          </a:p>
        </p:txBody>
      </p:sp>
      <p:sp>
        <p:nvSpPr>
          <p:cNvPr id="4103" name="Rectangle 7">
            <a:extLst>
              <a:ext uri="{FF2B5EF4-FFF2-40B4-BE49-F238E27FC236}">
                <a16:creationId xmlns:a16="http://schemas.microsoft.com/office/drawing/2014/main" id="{293FAFA5-5047-4B91-92EE-9A9F85EBB752}"/>
              </a:ext>
            </a:extLst>
          </p:cNvPr>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5335" tIns="47668" rIns="95335" bIns="47668" numCol="1" anchor="b" anchorCtr="0" compatLnSpc="1">
            <a:prstTxWarp prst="textNoShape">
              <a:avLst/>
            </a:prstTxWarp>
          </a:bodyPr>
          <a:lstStyle>
            <a:lvl1pPr algn="r" eaLnBrk="1" hangingPunct="1">
              <a:defRPr sz="1300"/>
            </a:lvl1pPr>
          </a:lstStyle>
          <a:p>
            <a:fld id="{4343519B-E7A4-4A1B-8BA4-D8D39DDEACC8}" type="slidenum">
              <a:rPr lang="it-IT" altLang="en-US"/>
              <a:pPr/>
              <a:t>‹#›</a:t>
            </a:fld>
            <a:endParaRPr lang="it-IT"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27AC17E2-C084-47F2-B09E-8B3D763E96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77EFD00-A6DB-4B75-A43D-F009E39865A3}" type="slidenum">
              <a:rPr lang="it-IT" altLang="en-US" sz="1300"/>
              <a:pPr>
                <a:spcBef>
                  <a:spcPct val="0"/>
                </a:spcBef>
              </a:pPr>
              <a:t>1</a:t>
            </a:fld>
            <a:endParaRPr lang="it-IT" altLang="en-US" sz="1300"/>
          </a:p>
        </p:txBody>
      </p:sp>
      <p:sp>
        <p:nvSpPr>
          <p:cNvPr id="5123" name="Rectangle 2">
            <a:extLst>
              <a:ext uri="{FF2B5EF4-FFF2-40B4-BE49-F238E27FC236}">
                <a16:creationId xmlns:a16="http://schemas.microsoft.com/office/drawing/2014/main" id="{5648E9D3-52D0-4D8F-93C6-455DEB516984}"/>
              </a:ext>
            </a:extLst>
          </p:cNvPr>
          <p:cNvSpPr>
            <a:spLocks noGrp="1" noRot="1" noChangeAspect="1" noChangeArrowheads="1" noTextEdit="1"/>
          </p:cNvSpPr>
          <p:nvPr>
            <p:ph type="sldImg"/>
          </p:nvPr>
        </p:nvSpPr>
        <p:spPr>
          <a:xfrm>
            <a:off x="1046163" y="763588"/>
            <a:ext cx="5086350" cy="3814762"/>
          </a:xfrm>
          <a:solidFill>
            <a:srgbClr val="FFFFFF"/>
          </a:solidFill>
          <a:ln/>
        </p:spPr>
      </p:sp>
      <p:sp>
        <p:nvSpPr>
          <p:cNvPr id="5124" name="Rectangle 3">
            <a:extLst>
              <a:ext uri="{FF2B5EF4-FFF2-40B4-BE49-F238E27FC236}">
                <a16:creationId xmlns:a16="http://schemas.microsoft.com/office/drawing/2014/main" id="{57279C7A-3A99-47BD-9CB6-8A75BC50419B}"/>
              </a:ext>
            </a:extLst>
          </p:cNvPr>
          <p:cNvSpPr>
            <a:spLocks noGrp="1" noChangeArrowheads="1"/>
          </p:cNvSpPr>
          <p:nvPr>
            <p:ph type="body" idx="1"/>
          </p:nvPr>
        </p:nvSpPr>
        <p:spPr>
          <a:xfrm>
            <a:off x="917575" y="4881563"/>
            <a:ext cx="5264150" cy="4576762"/>
          </a:xfrm>
          <a:solidFill>
            <a:srgbClr val="FFFFFF"/>
          </a:solidFill>
          <a:ln>
            <a:solidFill>
              <a:srgbClr val="000000"/>
            </a:solidFill>
          </a:ln>
        </p:spPr>
        <p:txBody>
          <a:bodyPr lIns="90310" tIns="45155" rIns="90310" bIns="45155"/>
          <a:lstStyle/>
          <a:p>
            <a:pPr eaLnBrk="1" hangingPunct="1"/>
            <a:r>
              <a:rPr lang="it-IT" altLang="en-US" sz="1700">
                <a:latin typeface="Arial" panose="020B0604020202020204" pitchFamily="34" charset="0"/>
              </a:rPr>
              <a:t>La tecnologia CMOS ha storicamente dimostrato di essere economicamente vincente tutte le volte che è in grado di soddisfare le specifiche per una particolare applicazione. La fiducia che questo sarà valido anche nel potenzialmente enorme mercato dei telefoni cellulari di prossima generazione ha motivato il presente lavoro. Questo lavoro è quindi focalizzato sul progetto di un ricevitore interamente integrato per lo standard Europeo dei telefoni cellulari di terza generazione, l’UMTS. Per ottenere questo risultato è stata seguita una metodologia di progetto integrata, si è partiti quindi dalle specifiche di ricezione e trasmissione per il terminale mobile previste dallo standard, sono state comparate diverse architetture di ricezione alternative e si è concluso con il progetto circuitale. Questa metodologia ha permesso la massima efficienza e flessibilità durante l’intero progetto del ricevitore.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DC687AD7-D0B5-4846-84FF-D049E6E4D1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3DFA3E3-D3B5-488E-90F6-B65045A7C33E}" type="slidenum">
              <a:rPr lang="it-IT" altLang="en-US" sz="1300"/>
              <a:pPr>
                <a:spcBef>
                  <a:spcPct val="0"/>
                </a:spcBef>
              </a:pPr>
              <a:t>2</a:t>
            </a:fld>
            <a:endParaRPr lang="it-IT" altLang="en-US" sz="1300"/>
          </a:p>
        </p:txBody>
      </p:sp>
      <p:sp>
        <p:nvSpPr>
          <p:cNvPr id="7171" name="Rectangle 2">
            <a:extLst>
              <a:ext uri="{FF2B5EF4-FFF2-40B4-BE49-F238E27FC236}">
                <a16:creationId xmlns:a16="http://schemas.microsoft.com/office/drawing/2014/main" id="{825E0131-2065-4FE6-A291-4C7BF23030AA}"/>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7EDAE27F-5E82-479A-8307-1F8A8DAB82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E8257EDE-8340-4425-849E-B40534E7EF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8511A5-647D-401E-8B7B-66C117C4EAFB}" type="slidenum">
              <a:rPr lang="it-IT" altLang="en-US" sz="1300"/>
              <a:pPr>
                <a:spcBef>
                  <a:spcPct val="0"/>
                </a:spcBef>
              </a:pPr>
              <a:t>3</a:t>
            </a:fld>
            <a:endParaRPr lang="it-IT" altLang="en-US" sz="1300"/>
          </a:p>
        </p:txBody>
      </p:sp>
      <p:sp>
        <p:nvSpPr>
          <p:cNvPr id="9219" name="Rectangle 2">
            <a:extLst>
              <a:ext uri="{FF2B5EF4-FFF2-40B4-BE49-F238E27FC236}">
                <a16:creationId xmlns:a16="http://schemas.microsoft.com/office/drawing/2014/main" id="{7F1D19BE-61C8-46A3-8B7D-076DC608A0D0}"/>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FF73C053-CE94-4042-86C2-861BF6FD58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6A92C0BD-4D11-4517-85AB-C6441747E8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BF3327C-3081-4E84-A7D1-8580D556C8D5}" type="slidenum">
              <a:rPr lang="it-IT" altLang="en-US" sz="1300"/>
              <a:pPr>
                <a:spcBef>
                  <a:spcPct val="0"/>
                </a:spcBef>
              </a:pPr>
              <a:t>4</a:t>
            </a:fld>
            <a:endParaRPr lang="it-IT" altLang="en-US" sz="1300"/>
          </a:p>
        </p:txBody>
      </p:sp>
      <p:sp>
        <p:nvSpPr>
          <p:cNvPr id="11267" name="Rectangle 2">
            <a:extLst>
              <a:ext uri="{FF2B5EF4-FFF2-40B4-BE49-F238E27FC236}">
                <a16:creationId xmlns:a16="http://schemas.microsoft.com/office/drawing/2014/main" id="{3512AA37-C6BE-40C6-A220-8C408DD9AA46}"/>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03170710-8CD4-4DE9-A3FC-21A57E6622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DD75C820-9698-4D5C-9AEF-4EFAE2F2C2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85DEE4A-6FD4-428E-ABDE-18491C179938}" type="slidenum">
              <a:rPr lang="it-IT" altLang="en-US" sz="1300"/>
              <a:pPr>
                <a:spcBef>
                  <a:spcPct val="0"/>
                </a:spcBef>
              </a:pPr>
              <a:t>5</a:t>
            </a:fld>
            <a:endParaRPr lang="it-IT" altLang="en-US" sz="1300"/>
          </a:p>
        </p:txBody>
      </p:sp>
      <p:sp>
        <p:nvSpPr>
          <p:cNvPr id="13315" name="Rectangle 2">
            <a:extLst>
              <a:ext uri="{FF2B5EF4-FFF2-40B4-BE49-F238E27FC236}">
                <a16:creationId xmlns:a16="http://schemas.microsoft.com/office/drawing/2014/main" id="{3C76D8A7-39ED-4F4D-B8E2-57444F1C5A95}"/>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FB4FC76C-886B-42CD-8017-257CDBDA72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2F8E2A34-CAA4-4952-98CA-EA55BFAC2B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7F04201-6F66-41F6-B920-AD5177A7D418}" type="slidenum">
              <a:rPr lang="it-IT" altLang="en-US" sz="1300"/>
              <a:pPr>
                <a:spcBef>
                  <a:spcPct val="0"/>
                </a:spcBef>
              </a:pPr>
              <a:t>6</a:t>
            </a:fld>
            <a:endParaRPr lang="it-IT" altLang="en-US" sz="1300"/>
          </a:p>
        </p:txBody>
      </p:sp>
      <p:sp>
        <p:nvSpPr>
          <p:cNvPr id="15363" name="Rectangle 2">
            <a:extLst>
              <a:ext uri="{FF2B5EF4-FFF2-40B4-BE49-F238E27FC236}">
                <a16:creationId xmlns:a16="http://schemas.microsoft.com/office/drawing/2014/main" id="{FAC92079-3ECD-4ACE-BD60-49502CC3FD1E}"/>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82392851-4096-4A25-A4DA-0727E38087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3672F10D-E228-4E36-AED8-75EEAC2CA1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F32C607-C48C-4D4A-B00D-030282FF7432}" type="slidenum">
              <a:rPr lang="it-IT" altLang="en-US" sz="1300"/>
              <a:pPr>
                <a:spcBef>
                  <a:spcPct val="0"/>
                </a:spcBef>
              </a:pPr>
              <a:t>7</a:t>
            </a:fld>
            <a:endParaRPr lang="it-IT" altLang="en-US" sz="1300"/>
          </a:p>
        </p:txBody>
      </p:sp>
      <p:sp>
        <p:nvSpPr>
          <p:cNvPr id="17411" name="Rectangle 2">
            <a:extLst>
              <a:ext uri="{FF2B5EF4-FFF2-40B4-BE49-F238E27FC236}">
                <a16:creationId xmlns:a16="http://schemas.microsoft.com/office/drawing/2014/main" id="{F55307C6-1EB6-4D9F-800C-5DE977DFB51C}"/>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7F3260EE-60BA-40BA-A4AB-0B367C4D7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D1249F8E-104B-448C-ABC7-AF22C357D4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0F2C9E7-83C5-4155-ADA3-65DE1489EC33}" type="slidenum">
              <a:rPr lang="it-IT" altLang="en-US" sz="1300"/>
              <a:pPr>
                <a:spcBef>
                  <a:spcPct val="0"/>
                </a:spcBef>
              </a:pPr>
              <a:t>8</a:t>
            </a:fld>
            <a:endParaRPr lang="it-IT" altLang="en-US" sz="1300"/>
          </a:p>
        </p:txBody>
      </p:sp>
      <p:sp>
        <p:nvSpPr>
          <p:cNvPr id="19459" name="Rectangle 2">
            <a:extLst>
              <a:ext uri="{FF2B5EF4-FFF2-40B4-BE49-F238E27FC236}">
                <a16:creationId xmlns:a16="http://schemas.microsoft.com/office/drawing/2014/main" id="{4C928C9D-0EA3-43BB-8A3C-B1CE18501A62}"/>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F24BF862-DB69-4FBB-B228-1DDFD91EDF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5ED182CE-CA27-4DDC-BB03-3A6508B772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FBFCDAE-AA88-4A19-A2DC-4006FE4409B7}" type="slidenum">
              <a:rPr lang="it-IT" altLang="en-US" sz="1300"/>
              <a:pPr>
                <a:spcBef>
                  <a:spcPct val="0"/>
                </a:spcBef>
              </a:pPr>
              <a:t>9</a:t>
            </a:fld>
            <a:endParaRPr lang="it-IT" altLang="en-US" sz="1300"/>
          </a:p>
        </p:txBody>
      </p:sp>
      <p:sp>
        <p:nvSpPr>
          <p:cNvPr id="21507" name="Rectangle 2">
            <a:extLst>
              <a:ext uri="{FF2B5EF4-FFF2-40B4-BE49-F238E27FC236}">
                <a16:creationId xmlns:a16="http://schemas.microsoft.com/office/drawing/2014/main" id="{4361B1CF-D8F6-4696-8912-BBB613A9BAA2}"/>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80476391-E396-4376-97C8-17230F0A65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lo stile del titolo</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a:t>Fare clic per modificare lo stile del sottotitolo dello schema</a:t>
            </a:r>
          </a:p>
        </p:txBody>
      </p:sp>
      <p:sp>
        <p:nvSpPr>
          <p:cNvPr id="4" name="Rectangle 4">
            <a:extLst>
              <a:ext uri="{FF2B5EF4-FFF2-40B4-BE49-F238E27FC236}">
                <a16:creationId xmlns:a16="http://schemas.microsoft.com/office/drawing/2014/main" id="{3DED13B0-E589-4461-B8D7-729D300C1334}"/>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A6EC2A61-2CD8-4B0F-B86B-8F6841839BF6}"/>
              </a:ext>
            </a:extLst>
          </p:cNvPr>
          <p:cNvSpPr>
            <a:spLocks noGrp="1" noChangeArrowheads="1"/>
          </p:cNvSpPr>
          <p:nvPr>
            <p:ph type="ftr" sz="quarter" idx="11"/>
          </p:nvPr>
        </p:nvSpPr>
        <p:spPr>
          <a:ln/>
        </p:spPr>
        <p:txBody>
          <a:bodyPr/>
          <a:lstStyle>
            <a:lvl1pPr>
              <a:defRPr/>
            </a:lvl1pPr>
          </a:lstStyle>
          <a:p>
            <a:pPr>
              <a:defRPr/>
            </a:pPr>
            <a:endParaRPr lang="it-IT"/>
          </a:p>
        </p:txBody>
      </p:sp>
      <p:sp>
        <p:nvSpPr>
          <p:cNvPr id="6" name="Rectangle 6">
            <a:extLst>
              <a:ext uri="{FF2B5EF4-FFF2-40B4-BE49-F238E27FC236}">
                <a16:creationId xmlns:a16="http://schemas.microsoft.com/office/drawing/2014/main" id="{98B5FB82-BECE-4E24-ADD3-B9988D125E18}"/>
              </a:ext>
            </a:extLst>
          </p:cNvPr>
          <p:cNvSpPr>
            <a:spLocks noGrp="1" noChangeArrowheads="1"/>
          </p:cNvSpPr>
          <p:nvPr>
            <p:ph type="sldNum" sz="quarter" idx="12"/>
          </p:nvPr>
        </p:nvSpPr>
        <p:spPr>
          <a:ln/>
        </p:spPr>
        <p:txBody>
          <a:bodyPr/>
          <a:lstStyle>
            <a:lvl1pPr>
              <a:defRPr/>
            </a:lvl1pPr>
          </a:lstStyle>
          <a:p>
            <a:fld id="{02214EC7-8C0A-4894-866F-44A282D742E3}" type="slidenum">
              <a:rPr lang="it-IT" altLang="en-US"/>
              <a:pPr/>
              <a:t>‹#›</a:t>
            </a:fld>
            <a:endParaRPr lang="it-IT" altLang="en-US"/>
          </a:p>
        </p:txBody>
      </p:sp>
    </p:spTree>
    <p:extLst>
      <p:ext uri="{BB962C8B-B14F-4D97-AF65-F5344CB8AC3E}">
        <p14:creationId xmlns:p14="http://schemas.microsoft.com/office/powerpoint/2010/main" val="3881971238"/>
      </p:ext>
    </p:extLst>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9A3816A8-8933-4231-9E21-F103655690FA}"/>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0BEE9291-1701-4D1E-888A-04D43B0DE72D}"/>
              </a:ext>
            </a:extLst>
          </p:cNvPr>
          <p:cNvSpPr>
            <a:spLocks noGrp="1" noChangeArrowheads="1"/>
          </p:cNvSpPr>
          <p:nvPr>
            <p:ph type="ftr" sz="quarter" idx="11"/>
          </p:nvPr>
        </p:nvSpPr>
        <p:spPr>
          <a:ln/>
        </p:spPr>
        <p:txBody>
          <a:bodyPr/>
          <a:lstStyle>
            <a:lvl1pPr>
              <a:defRPr/>
            </a:lvl1pPr>
          </a:lstStyle>
          <a:p>
            <a:pPr>
              <a:defRPr/>
            </a:pPr>
            <a:endParaRPr lang="it-IT"/>
          </a:p>
        </p:txBody>
      </p:sp>
      <p:sp>
        <p:nvSpPr>
          <p:cNvPr id="6" name="Rectangle 6">
            <a:extLst>
              <a:ext uri="{FF2B5EF4-FFF2-40B4-BE49-F238E27FC236}">
                <a16:creationId xmlns:a16="http://schemas.microsoft.com/office/drawing/2014/main" id="{639F8A65-6B30-449D-A47B-FFE1D3E21943}"/>
              </a:ext>
            </a:extLst>
          </p:cNvPr>
          <p:cNvSpPr>
            <a:spLocks noGrp="1" noChangeArrowheads="1"/>
          </p:cNvSpPr>
          <p:nvPr>
            <p:ph type="sldNum" sz="quarter" idx="12"/>
          </p:nvPr>
        </p:nvSpPr>
        <p:spPr>
          <a:ln/>
        </p:spPr>
        <p:txBody>
          <a:bodyPr/>
          <a:lstStyle>
            <a:lvl1pPr>
              <a:defRPr/>
            </a:lvl1pPr>
          </a:lstStyle>
          <a:p>
            <a:fld id="{13B5E683-D010-437D-AA7C-C3ABD87B4FA8}" type="slidenum">
              <a:rPr lang="it-IT" altLang="en-US"/>
              <a:pPr/>
              <a:t>‹#›</a:t>
            </a:fld>
            <a:endParaRPr lang="it-IT" altLang="en-US"/>
          </a:p>
        </p:txBody>
      </p:sp>
    </p:spTree>
    <p:extLst>
      <p:ext uri="{BB962C8B-B14F-4D97-AF65-F5344CB8AC3E}">
        <p14:creationId xmlns:p14="http://schemas.microsoft.com/office/powerpoint/2010/main" val="1982607141"/>
      </p:ext>
    </p:extLst>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515100" y="609600"/>
            <a:ext cx="1943100" cy="5486400"/>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85800" y="609600"/>
            <a:ext cx="5676900" cy="54864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4ADA52E6-D62E-45DA-BA09-6526C7E883A4}"/>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1AF2F262-D6EE-4CD2-9CF7-287B23A92EA0}"/>
              </a:ext>
            </a:extLst>
          </p:cNvPr>
          <p:cNvSpPr>
            <a:spLocks noGrp="1" noChangeArrowheads="1"/>
          </p:cNvSpPr>
          <p:nvPr>
            <p:ph type="ftr" sz="quarter" idx="11"/>
          </p:nvPr>
        </p:nvSpPr>
        <p:spPr>
          <a:ln/>
        </p:spPr>
        <p:txBody>
          <a:bodyPr/>
          <a:lstStyle>
            <a:lvl1pPr>
              <a:defRPr/>
            </a:lvl1pPr>
          </a:lstStyle>
          <a:p>
            <a:pPr>
              <a:defRPr/>
            </a:pPr>
            <a:endParaRPr lang="it-IT"/>
          </a:p>
        </p:txBody>
      </p:sp>
      <p:sp>
        <p:nvSpPr>
          <p:cNvPr id="6" name="Rectangle 6">
            <a:extLst>
              <a:ext uri="{FF2B5EF4-FFF2-40B4-BE49-F238E27FC236}">
                <a16:creationId xmlns:a16="http://schemas.microsoft.com/office/drawing/2014/main" id="{22A8A78F-3F41-4D86-8CFE-A5FFF8F190A5}"/>
              </a:ext>
            </a:extLst>
          </p:cNvPr>
          <p:cNvSpPr>
            <a:spLocks noGrp="1" noChangeArrowheads="1"/>
          </p:cNvSpPr>
          <p:nvPr>
            <p:ph type="sldNum" sz="quarter" idx="12"/>
          </p:nvPr>
        </p:nvSpPr>
        <p:spPr>
          <a:ln/>
        </p:spPr>
        <p:txBody>
          <a:bodyPr/>
          <a:lstStyle>
            <a:lvl1pPr>
              <a:defRPr/>
            </a:lvl1pPr>
          </a:lstStyle>
          <a:p>
            <a:fld id="{572D4CE0-AF59-44B8-B508-8FE8ABA2CF5F}" type="slidenum">
              <a:rPr lang="it-IT" altLang="en-US"/>
              <a:pPr/>
              <a:t>‹#›</a:t>
            </a:fld>
            <a:endParaRPr lang="it-IT" altLang="en-US"/>
          </a:p>
        </p:txBody>
      </p:sp>
    </p:spTree>
    <p:extLst>
      <p:ext uri="{BB962C8B-B14F-4D97-AF65-F5344CB8AC3E}">
        <p14:creationId xmlns:p14="http://schemas.microsoft.com/office/powerpoint/2010/main" val="2325709789"/>
      </p:ext>
    </p:extLst>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olo e  contenuto 4">
    <p:spTree>
      <p:nvGrpSpPr>
        <p:cNvPr id="1" name=""/>
        <p:cNvGrpSpPr/>
        <p:nvPr/>
      </p:nvGrpSpPr>
      <p:grpSpPr>
        <a:xfrm>
          <a:off x="0" y="0"/>
          <a:ext cx="0" cy="0"/>
          <a:chOff x="0" y="0"/>
          <a:chExt cx="0" cy="0"/>
        </a:xfrm>
      </p:grpSpPr>
      <p:sp>
        <p:nvSpPr>
          <p:cNvPr id="2" name="Titolo 1"/>
          <p:cNvSpPr>
            <a:spLocks noGrp="1"/>
          </p:cNvSpPr>
          <p:nvPr>
            <p:ph type="title" sz="quarter"/>
          </p:nvPr>
        </p:nvSpPr>
        <p:spPr>
          <a:xfrm>
            <a:off x="685800" y="609600"/>
            <a:ext cx="7772400" cy="1143000"/>
          </a:xfrm>
        </p:spPr>
        <p:txBody>
          <a:bodyPr/>
          <a:lstStyle/>
          <a:p>
            <a:r>
              <a:rPr lang="it-IT"/>
              <a:t>Fare clic per modificare lo stile del titolo</a:t>
            </a:r>
          </a:p>
        </p:txBody>
      </p:sp>
      <p:sp>
        <p:nvSpPr>
          <p:cNvPr id="3" name="Segnaposto contenuto 2"/>
          <p:cNvSpPr>
            <a:spLocks noGrp="1"/>
          </p:cNvSpPr>
          <p:nvPr>
            <p:ph sz="quarter" idx="1"/>
          </p:nvPr>
        </p:nvSpPr>
        <p:spPr>
          <a:xfrm>
            <a:off x="685800" y="1981200"/>
            <a:ext cx="3810000" cy="19812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quarter" idx="2"/>
          </p:nvPr>
        </p:nvSpPr>
        <p:spPr>
          <a:xfrm>
            <a:off x="4648200" y="1981200"/>
            <a:ext cx="3810000" cy="19812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contenuto 4"/>
          <p:cNvSpPr>
            <a:spLocks noGrp="1"/>
          </p:cNvSpPr>
          <p:nvPr>
            <p:ph sz="quarter" idx="3"/>
          </p:nvPr>
        </p:nvSpPr>
        <p:spPr>
          <a:xfrm>
            <a:off x="685800" y="4114800"/>
            <a:ext cx="3810000" cy="19812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contenuto 5"/>
          <p:cNvSpPr>
            <a:spLocks noGrp="1"/>
          </p:cNvSpPr>
          <p:nvPr>
            <p:ph sz="quarter" idx="4"/>
          </p:nvPr>
        </p:nvSpPr>
        <p:spPr>
          <a:xfrm>
            <a:off x="4648200" y="4114800"/>
            <a:ext cx="3810000" cy="19812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4">
            <a:extLst>
              <a:ext uri="{FF2B5EF4-FFF2-40B4-BE49-F238E27FC236}">
                <a16:creationId xmlns:a16="http://schemas.microsoft.com/office/drawing/2014/main" id="{C6503A38-6BDF-4743-A957-93C48EFCA172}"/>
              </a:ext>
            </a:extLst>
          </p:cNvPr>
          <p:cNvSpPr>
            <a:spLocks noGrp="1" noChangeArrowheads="1"/>
          </p:cNvSpPr>
          <p:nvPr>
            <p:ph type="dt" sz="half" idx="10"/>
          </p:nvPr>
        </p:nvSpPr>
        <p:spPr>
          <a:ln/>
        </p:spPr>
        <p:txBody>
          <a:bodyPr/>
          <a:lstStyle>
            <a:lvl1pPr>
              <a:defRPr/>
            </a:lvl1pPr>
          </a:lstStyle>
          <a:p>
            <a:pPr>
              <a:defRPr/>
            </a:pPr>
            <a:endParaRPr lang="it-IT"/>
          </a:p>
        </p:txBody>
      </p:sp>
      <p:sp>
        <p:nvSpPr>
          <p:cNvPr id="8" name="Rectangle 5">
            <a:extLst>
              <a:ext uri="{FF2B5EF4-FFF2-40B4-BE49-F238E27FC236}">
                <a16:creationId xmlns:a16="http://schemas.microsoft.com/office/drawing/2014/main" id="{55A03964-9DCB-42AF-A89F-51374C181126}"/>
              </a:ext>
            </a:extLst>
          </p:cNvPr>
          <p:cNvSpPr>
            <a:spLocks noGrp="1" noChangeArrowheads="1"/>
          </p:cNvSpPr>
          <p:nvPr>
            <p:ph type="ftr" sz="quarter" idx="11"/>
          </p:nvPr>
        </p:nvSpPr>
        <p:spPr>
          <a:ln/>
        </p:spPr>
        <p:txBody>
          <a:bodyPr/>
          <a:lstStyle>
            <a:lvl1pPr>
              <a:defRPr/>
            </a:lvl1pPr>
          </a:lstStyle>
          <a:p>
            <a:pPr>
              <a:defRPr/>
            </a:pPr>
            <a:endParaRPr lang="it-IT"/>
          </a:p>
        </p:txBody>
      </p:sp>
      <p:sp>
        <p:nvSpPr>
          <p:cNvPr id="9" name="Rectangle 6">
            <a:extLst>
              <a:ext uri="{FF2B5EF4-FFF2-40B4-BE49-F238E27FC236}">
                <a16:creationId xmlns:a16="http://schemas.microsoft.com/office/drawing/2014/main" id="{76594A6F-52B3-465D-AECF-F2159EB55798}"/>
              </a:ext>
            </a:extLst>
          </p:cNvPr>
          <p:cNvSpPr>
            <a:spLocks noGrp="1" noChangeArrowheads="1"/>
          </p:cNvSpPr>
          <p:nvPr>
            <p:ph type="sldNum" sz="quarter" idx="12"/>
          </p:nvPr>
        </p:nvSpPr>
        <p:spPr>
          <a:ln/>
        </p:spPr>
        <p:txBody>
          <a:bodyPr/>
          <a:lstStyle>
            <a:lvl1pPr>
              <a:defRPr/>
            </a:lvl1pPr>
          </a:lstStyle>
          <a:p>
            <a:fld id="{59449145-5699-4CCC-AD1A-130048B480A8}" type="slidenum">
              <a:rPr lang="it-IT" altLang="en-US"/>
              <a:pPr/>
              <a:t>‹#›</a:t>
            </a:fld>
            <a:endParaRPr lang="it-IT" altLang="en-US"/>
          </a:p>
        </p:txBody>
      </p:sp>
    </p:spTree>
    <p:extLst>
      <p:ext uri="{BB962C8B-B14F-4D97-AF65-F5344CB8AC3E}">
        <p14:creationId xmlns:p14="http://schemas.microsoft.com/office/powerpoint/2010/main" val="726911467"/>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olo, contenuto e contenuto 2">
    <p:spTree>
      <p:nvGrpSpPr>
        <p:cNvPr id="1" name=""/>
        <p:cNvGrpSpPr/>
        <p:nvPr/>
      </p:nvGrpSpPr>
      <p:grpSpPr>
        <a:xfrm>
          <a:off x="0" y="0"/>
          <a:ext cx="0" cy="0"/>
          <a:chOff x="0" y="0"/>
          <a:chExt cx="0" cy="0"/>
        </a:xfrm>
      </p:grpSpPr>
      <p:sp>
        <p:nvSpPr>
          <p:cNvPr id="2" name="Titolo 1"/>
          <p:cNvSpPr>
            <a:spLocks noGrp="1"/>
          </p:cNvSpPr>
          <p:nvPr>
            <p:ph type="title"/>
          </p:nvPr>
        </p:nvSpPr>
        <p:spPr>
          <a:xfrm>
            <a:off x="685800" y="609600"/>
            <a:ext cx="7772400" cy="1143000"/>
          </a:xfrm>
        </p:spPr>
        <p:txBody>
          <a:bodyPr/>
          <a:lstStyle/>
          <a:p>
            <a:r>
              <a:rPr lang="it-IT"/>
              <a:t>Fare clic per modificare lo stile del titolo</a:t>
            </a:r>
          </a:p>
        </p:txBody>
      </p:sp>
      <p:sp>
        <p:nvSpPr>
          <p:cNvPr id="3" name="Segnaposto contenuto 2"/>
          <p:cNvSpPr>
            <a:spLocks noGrp="1"/>
          </p:cNvSpPr>
          <p:nvPr>
            <p:ph sz="half" idx="1"/>
          </p:nvPr>
        </p:nvSpPr>
        <p:spPr>
          <a:xfrm>
            <a:off x="685800" y="1981200"/>
            <a:ext cx="3810000" cy="41148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quarter" idx="2"/>
          </p:nvPr>
        </p:nvSpPr>
        <p:spPr>
          <a:xfrm>
            <a:off x="4648200" y="1981200"/>
            <a:ext cx="3810000" cy="19812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contenuto 4"/>
          <p:cNvSpPr>
            <a:spLocks noGrp="1"/>
          </p:cNvSpPr>
          <p:nvPr>
            <p:ph sz="quarter" idx="3"/>
          </p:nvPr>
        </p:nvSpPr>
        <p:spPr>
          <a:xfrm>
            <a:off x="4648200" y="4114800"/>
            <a:ext cx="3810000" cy="19812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Rectangle 4">
            <a:extLst>
              <a:ext uri="{FF2B5EF4-FFF2-40B4-BE49-F238E27FC236}">
                <a16:creationId xmlns:a16="http://schemas.microsoft.com/office/drawing/2014/main" id="{0F0933F6-DAD6-44BB-BDF3-8CB2B347B78B}"/>
              </a:ext>
            </a:extLst>
          </p:cNvPr>
          <p:cNvSpPr>
            <a:spLocks noGrp="1" noChangeArrowheads="1"/>
          </p:cNvSpPr>
          <p:nvPr>
            <p:ph type="dt" sz="half" idx="10"/>
          </p:nvPr>
        </p:nvSpPr>
        <p:spPr>
          <a:ln/>
        </p:spPr>
        <p:txBody>
          <a:bodyPr/>
          <a:lstStyle>
            <a:lvl1pPr>
              <a:defRPr/>
            </a:lvl1pPr>
          </a:lstStyle>
          <a:p>
            <a:pPr>
              <a:defRPr/>
            </a:pPr>
            <a:endParaRPr lang="it-IT"/>
          </a:p>
        </p:txBody>
      </p:sp>
      <p:sp>
        <p:nvSpPr>
          <p:cNvPr id="7" name="Rectangle 5">
            <a:extLst>
              <a:ext uri="{FF2B5EF4-FFF2-40B4-BE49-F238E27FC236}">
                <a16:creationId xmlns:a16="http://schemas.microsoft.com/office/drawing/2014/main" id="{973E4942-74D9-4AC8-A39F-A579712DEE46}"/>
              </a:ext>
            </a:extLst>
          </p:cNvPr>
          <p:cNvSpPr>
            <a:spLocks noGrp="1" noChangeArrowheads="1"/>
          </p:cNvSpPr>
          <p:nvPr>
            <p:ph type="ftr" sz="quarter" idx="11"/>
          </p:nvPr>
        </p:nvSpPr>
        <p:spPr>
          <a:ln/>
        </p:spPr>
        <p:txBody>
          <a:bodyPr/>
          <a:lstStyle>
            <a:lvl1pPr>
              <a:defRPr/>
            </a:lvl1pPr>
          </a:lstStyle>
          <a:p>
            <a:pPr>
              <a:defRPr/>
            </a:pPr>
            <a:endParaRPr lang="it-IT"/>
          </a:p>
        </p:txBody>
      </p:sp>
      <p:sp>
        <p:nvSpPr>
          <p:cNvPr id="8" name="Rectangle 6">
            <a:extLst>
              <a:ext uri="{FF2B5EF4-FFF2-40B4-BE49-F238E27FC236}">
                <a16:creationId xmlns:a16="http://schemas.microsoft.com/office/drawing/2014/main" id="{64266318-C826-4A9E-8C9F-8361551ED717}"/>
              </a:ext>
            </a:extLst>
          </p:cNvPr>
          <p:cNvSpPr>
            <a:spLocks noGrp="1" noChangeArrowheads="1"/>
          </p:cNvSpPr>
          <p:nvPr>
            <p:ph type="sldNum" sz="quarter" idx="12"/>
          </p:nvPr>
        </p:nvSpPr>
        <p:spPr>
          <a:ln/>
        </p:spPr>
        <p:txBody>
          <a:bodyPr/>
          <a:lstStyle>
            <a:lvl1pPr>
              <a:defRPr/>
            </a:lvl1pPr>
          </a:lstStyle>
          <a:p>
            <a:fld id="{474E799E-4933-4467-884B-000E827B8105}" type="slidenum">
              <a:rPr lang="it-IT" altLang="en-US"/>
              <a:pPr/>
              <a:t>‹#›</a:t>
            </a:fld>
            <a:endParaRPr lang="it-IT" altLang="en-US"/>
          </a:p>
        </p:txBody>
      </p:sp>
    </p:spTree>
    <p:extLst>
      <p:ext uri="{BB962C8B-B14F-4D97-AF65-F5344CB8AC3E}">
        <p14:creationId xmlns:p14="http://schemas.microsoft.com/office/powerpoint/2010/main" val="3154493645"/>
      </p:ext>
    </p:extLst>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lo stile del titolo</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a:t>Fare clic per modificare lo stile del sottotitolo dello schema</a:t>
            </a:r>
          </a:p>
        </p:txBody>
      </p:sp>
      <p:sp>
        <p:nvSpPr>
          <p:cNvPr id="4" name="Rectangle 4">
            <a:extLst>
              <a:ext uri="{FF2B5EF4-FFF2-40B4-BE49-F238E27FC236}">
                <a16:creationId xmlns:a16="http://schemas.microsoft.com/office/drawing/2014/main" id="{88B5A03D-055B-4993-95DE-D16F619AA233}"/>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80BA6F3E-3E2A-49A8-8A4D-D9ACC2893206}"/>
              </a:ext>
            </a:extLst>
          </p:cNvPr>
          <p:cNvSpPr>
            <a:spLocks noGrp="1" noChangeArrowheads="1"/>
          </p:cNvSpPr>
          <p:nvPr>
            <p:ph type="ftr" sz="quarter" idx="11"/>
          </p:nvPr>
        </p:nvSpPr>
        <p:spPr>
          <a:ln/>
        </p:spPr>
        <p:txBody>
          <a:bodyPr/>
          <a:lstStyle>
            <a:lvl1pPr>
              <a:defRPr/>
            </a:lvl1pPr>
          </a:lstStyle>
          <a:p>
            <a:pPr>
              <a:defRPr/>
            </a:pPr>
            <a:endParaRPr lang="it-IT"/>
          </a:p>
        </p:txBody>
      </p:sp>
      <p:sp>
        <p:nvSpPr>
          <p:cNvPr id="6" name="Rectangle 6">
            <a:extLst>
              <a:ext uri="{FF2B5EF4-FFF2-40B4-BE49-F238E27FC236}">
                <a16:creationId xmlns:a16="http://schemas.microsoft.com/office/drawing/2014/main" id="{997308FE-D010-4340-971F-0331B5C34DEC}"/>
              </a:ext>
            </a:extLst>
          </p:cNvPr>
          <p:cNvSpPr>
            <a:spLocks noGrp="1" noChangeArrowheads="1"/>
          </p:cNvSpPr>
          <p:nvPr>
            <p:ph type="sldNum" sz="quarter" idx="12"/>
          </p:nvPr>
        </p:nvSpPr>
        <p:spPr>
          <a:ln/>
        </p:spPr>
        <p:txBody>
          <a:bodyPr/>
          <a:lstStyle>
            <a:lvl1pPr>
              <a:defRPr/>
            </a:lvl1pPr>
          </a:lstStyle>
          <a:p>
            <a:fld id="{00A84BCC-0185-4CC2-956C-245466538277}" type="slidenum">
              <a:rPr lang="it-IT" altLang="en-US"/>
              <a:pPr/>
              <a:t>‹#›</a:t>
            </a:fld>
            <a:endParaRPr lang="it-IT" altLang="en-US"/>
          </a:p>
        </p:txBody>
      </p:sp>
    </p:spTree>
    <p:extLst>
      <p:ext uri="{BB962C8B-B14F-4D97-AF65-F5344CB8AC3E}">
        <p14:creationId xmlns:p14="http://schemas.microsoft.com/office/powerpoint/2010/main" val="3161601605"/>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AF606CCA-CEA3-41EC-9AF9-513909A4DE9F}"/>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D9EA83DC-8481-453C-8E83-BCE9C7644A86}"/>
              </a:ext>
            </a:extLst>
          </p:cNvPr>
          <p:cNvSpPr>
            <a:spLocks noGrp="1" noChangeArrowheads="1"/>
          </p:cNvSpPr>
          <p:nvPr>
            <p:ph type="ftr" sz="quarter" idx="11"/>
          </p:nvPr>
        </p:nvSpPr>
        <p:spPr>
          <a:ln/>
        </p:spPr>
        <p:txBody>
          <a:bodyPr/>
          <a:lstStyle>
            <a:lvl1pPr>
              <a:defRPr/>
            </a:lvl1pPr>
          </a:lstStyle>
          <a:p>
            <a:pPr>
              <a:defRPr/>
            </a:pPr>
            <a:endParaRPr lang="it-IT"/>
          </a:p>
        </p:txBody>
      </p:sp>
      <p:sp>
        <p:nvSpPr>
          <p:cNvPr id="6" name="Rectangle 6">
            <a:extLst>
              <a:ext uri="{FF2B5EF4-FFF2-40B4-BE49-F238E27FC236}">
                <a16:creationId xmlns:a16="http://schemas.microsoft.com/office/drawing/2014/main" id="{C7375828-5845-4B9D-B78A-519511833CC9}"/>
              </a:ext>
            </a:extLst>
          </p:cNvPr>
          <p:cNvSpPr>
            <a:spLocks noGrp="1" noChangeArrowheads="1"/>
          </p:cNvSpPr>
          <p:nvPr>
            <p:ph type="sldNum" sz="quarter" idx="12"/>
          </p:nvPr>
        </p:nvSpPr>
        <p:spPr>
          <a:ln/>
        </p:spPr>
        <p:txBody>
          <a:bodyPr/>
          <a:lstStyle>
            <a:lvl1pPr>
              <a:defRPr/>
            </a:lvl1pPr>
          </a:lstStyle>
          <a:p>
            <a:fld id="{A1438D77-4C25-4DDE-8675-5D88F4C2AD85}" type="slidenum">
              <a:rPr lang="it-IT" altLang="en-US"/>
              <a:pPr/>
              <a:t>‹#›</a:t>
            </a:fld>
            <a:endParaRPr lang="it-IT" altLang="en-US"/>
          </a:p>
        </p:txBody>
      </p:sp>
    </p:spTree>
    <p:extLst>
      <p:ext uri="{BB962C8B-B14F-4D97-AF65-F5344CB8AC3E}">
        <p14:creationId xmlns:p14="http://schemas.microsoft.com/office/powerpoint/2010/main" val="885426314"/>
      </p:ext>
    </p:extLst>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stili del testo dello schema</a:t>
            </a:r>
          </a:p>
        </p:txBody>
      </p:sp>
      <p:sp>
        <p:nvSpPr>
          <p:cNvPr id="4" name="Rectangle 4">
            <a:extLst>
              <a:ext uri="{FF2B5EF4-FFF2-40B4-BE49-F238E27FC236}">
                <a16:creationId xmlns:a16="http://schemas.microsoft.com/office/drawing/2014/main" id="{7AFEEF8D-F422-4F34-8580-40A011641487}"/>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1D00EA55-CADA-415F-BF0E-28D42FDC4593}"/>
              </a:ext>
            </a:extLst>
          </p:cNvPr>
          <p:cNvSpPr>
            <a:spLocks noGrp="1" noChangeArrowheads="1"/>
          </p:cNvSpPr>
          <p:nvPr>
            <p:ph type="ftr" sz="quarter" idx="11"/>
          </p:nvPr>
        </p:nvSpPr>
        <p:spPr>
          <a:ln/>
        </p:spPr>
        <p:txBody>
          <a:bodyPr/>
          <a:lstStyle>
            <a:lvl1pPr>
              <a:defRPr/>
            </a:lvl1pPr>
          </a:lstStyle>
          <a:p>
            <a:pPr>
              <a:defRPr/>
            </a:pPr>
            <a:endParaRPr lang="it-IT"/>
          </a:p>
        </p:txBody>
      </p:sp>
      <p:sp>
        <p:nvSpPr>
          <p:cNvPr id="6" name="Rectangle 6">
            <a:extLst>
              <a:ext uri="{FF2B5EF4-FFF2-40B4-BE49-F238E27FC236}">
                <a16:creationId xmlns:a16="http://schemas.microsoft.com/office/drawing/2014/main" id="{51E3F250-5DBE-4042-B8C6-CFA323E045F4}"/>
              </a:ext>
            </a:extLst>
          </p:cNvPr>
          <p:cNvSpPr>
            <a:spLocks noGrp="1" noChangeArrowheads="1"/>
          </p:cNvSpPr>
          <p:nvPr>
            <p:ph type="sldNum" sz="quarter" idx="12"/>
          </p:nvPr>
        </p:nvSpPr>
        <p:spPr>
          <a:ln/>
        </p:spPr>
        <p:txBody>
          <a:bodyPr/>
          <a:lstStyle>
            <a:lvl1pPr>
              <a:defRPr/>
            </a:lvl1pPr>
          </a:lstStyle>
          <a:p>
            <a:fld id="{005AAAA5-A082-4A42-AE99-1ABC08B25D5A}" type="slidenum">
              <a:rPr lang="it-IT" altLang="en-US"/>
              <a:pPr/>
              <a:t>‹#›</a:t>
            </a:fld>
            <a:endParaRPr lang="it-IT" altLang="en-US"/>
          </a:p>
        </p:txBody>
      </p:sp>
    </p:spTree>
    <p:extLst>
      <p:ext uri="{BB962C8B-B14F-4D97-AF65-F5344CB8AC3E}">
        <p14:creationId xmlns:p14="http://schemas.microsoft.com/office/powerpoint/2010/main" val="3529944835"/>
      </p:ext>
    </p:extLst>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93385B6D-1AC9-4106-A369-242BD0A99F50}"/>
              </a:ext>
            </a:extLst>
          </p:cNvPr>
          <p:cNvSpPr>
            <a:spLocks noGrp="1" noChangeArrowheads="1"/>
          </p:cNvSpPr>
          <p:nvPr>
            <p:ph type="dt" sz="half" idx="10"/>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DA48D548-7124-4AC4-B8E3-055D31FC0CC1}"/>
              </a:ext>
            </a:extLst>
          </p:cNvPr>
          <p:cNvSpPr>
            <a:spLocks noGrp="1" noChangeArrowheads="1"/>
          </p:cNvSpPr>
          <p:nvPr>
            <p:ph type="ftr" sz="quarter" idx="11"/>
          </p:nvPr>
        </p:nvSpPr>
        <p:spPr>
          <a:ln/>
        </p:spPr>
        <p:txBody>
          <a:bodyPr/>
          <a:lstStyle>
            <a:lvl1pPr>
              <a:defRPr/>
            </a:lvl1pPr>
          </a:lstStyle>
          <a:p>
            <a:pPr>
              <a:defRPr/>
            </a:pPr>
            <a:endParaRPr lang="it-IT"/>
          </a:p>
        </p:txBody>
      </p:sp>
      <p:sp>
        <p:nvSpPr>
          <p:cNvPr id="7" name="Rectangle 6">
            <a:extLst>
              <a:ext uri="{FF2B5EF4-FFF2-40B4-BE49-F238E27FC236}">
                <a16:creationId xmlns:a16="http://schemas.microsoft.com/office/drawing/2014/main" id="{5AAE69FB-DD37-41E6-AF54-7C2441DCF6B5}"/>
              </a:ext>
            </a:extLst>
          </p:cNvPr>
          <p:cNvSpPr>
            <a:spLocks noGrp="1" noChangeArrowheads="1"/>
          </p:cNvSpPr>
          <p:nvPr>
            <p:ph type="sldNum" sz="quarter" idx="12"/>
          </p:nvPr>
        </p:nvSpPr>
        <p:spPr>
          <a:ln/>
        </p:spPr>
        <p:txBody>
          <a:bodyPr/>
          <a:lstStyle>
            <a:lvl1pPr>
              <a:defRPr/>
            </a:lvl1pPr>
          </a:lstStyle>
          <a:p>
            <a:fld id="{4B03C5B0-9034-40E1-B964-9A0A34C14D44}" type="slidenum">
              <a:rPr lang="it-IT" altLang="en-US"/>
              <a:pPr/>
              <a:t>‹#›</a:t>
            </a:fld>
            <a:endParaRPr lang="it-IT" altLang="en-US"/>
          </a:p>
        </p:txBody>
      </p:sp>
    </p:spTree>
    <p:extLst>
      <p:ext uri="{BB962C8B-B14F-4D97-AF65-F5344CB8AC3E}">
        <p14:creationId xmlns:p14="http://schemas.microsoft.com/office/powerpoint/2010/main" val="1755591317"/>
      </p:ext>
    </p:extLst>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4">
            <a:extLst>
              <a:ext uri="{FF2B5EF4-FFF2-40B4-BE49-F238E27FC236}">
                <a16:creationId xmlns:a16="http://schemas.microsoft.com/office/drawing/2014/main" id="{D244FA66-31D6-4F96-9E41-F74DEC473B47}"/>
              </a:ext>
            </a:extLst>
          </p:cNvPr>
          <p:cNvSpPr>
            <a:spLocks noGrp="1" noChangeArrowheads="1"/>
          </p:cNvSpPr>
          <p:nvPr>
            <p:ph type="dt" sz="half" idx="10"/>
          </p:nvPr>
        </p:nvSpPr>
        <p:spPr>
          <a:ln/>
        </p:spPr>
        <p:txBody>
          <a:bodyPr/>
          <a:lstStyle>
            <a:lvl1pPr>
              <a:defRPr/>
            </a:lvl1pPr>
          </a:lstStyle>
          <a:p>
            <a:pPr>
              <a:defRPr/>
            </a:pPr>
            <a:endParaRPr lang="it-IT"/>
          </a:p>
        </p:txBody>
      </p:sp>
      <p:sp>
        <p:nvSpPr>
          <p:cNvPr id="8" name="Rectangle 5">
            <a:extLst>
              <a:ext uri="{FF2B5EF4-FFF2-40B4-BE49-F238E27FC236}">
                <a16:creationId xmlns:a16="http://schemas.microsoft.com/office/drawing/2014/main" id="{0534AE74-3F0B-419F-A684-D507462FC51E}"/>
              </a:ext>
            </a:extLst>
          </p:cNvPr>
          <p:cNvSpPr>
            <a:spLocks noGrp="1" noChangeArrowheads="1"/>
          </p:cNvSpPr>
          <p:nvPr>
            <p:ph type="ftr" sz="quarter" idx="11"/>
          </p:nvPr>
        </p:nvSpPr>
        <p:spPr>
          <a:ln/>
        </p:spPr>
        <p:txBody>
          <a:bodyPr/>
          <a:lstStyle>
            <a:lvl1pPr>
              <a:defRPr/>
            </a:lvl1pPr>
          </a:lstStyle>
          <a:p>
            <a:pPr>
              <a:defRPr/>
            </a:pPr>
            <a:endParaRPr lang="it-IT"/>
          </a:p>
        </p:txBody>
      </p:sp>
      <p:sp>
        <p:nvSpPr>
          <p:cNvPr id="9" name="Rectangle 6">
            <a:extLst>
              <a:ext uri="{FF2B5EF4-FFF2-40B4-BE49-F238E27FC236}">
                <a16:creationId xmlns:a16="http://schemas.microsoft.com/office/drawing/2014/main" id="{10401497-FF8F-4307-8544-46DC4DE445F2}"/>
              </a:ext>
            </a:extLst>
          </p:cNvPr>
          <p:cNvSpPr>
            <a:spLocks noGrp="1" noChangeArrowheads="1"/>
          </p:cNvSpPr>
          <p:nvPr>
            <p:ph type="sldNum" sz="quarter" idx="12"/>
          </p:nvPr>
        </p:nvSpPr>
        <p:spPr>
          <a:ln/>
        </p:spPr>
        <p:txBody>
          <a:bodyPr/>
          <a:lstStyle>
            <a:lvl1pPr>
              <a:defRPr/>
            </a:lvl1pPr>
          </a:lstStyle>
          <a:p>
            <a:fld id="{F72DEAC9-81E3-46B5-B693-919F406119CD}" type="slidenum">
              <a:rPr lang="it-IT" altLang="en-US"/>
              <a:pPr/>
              <a:t>‹#›</a:t>
            </a:fld>
            <a:endParaRPr lang="it-IT" altLang="en-US"/>
          </a:p>
        </p:txBody>
      </p:sp>
    </p:spTree>
    <p:extLst>
      <p:ext uri="{BB962C8B-B14F-4D97-AF65-F5344CB8AC3E}">
        <p14:creationId xmlns:p14="http://schemas.microsoft.com/office/powerpoint/2010/main" val="2478526944"/>
      </p:ext>
    </p:extLst>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A305B71A-9F62-4A18-A32C-37AE37FD3DF7}"/>
              </a:ext>
            </a:extLst>
          </p:cNvPr>
          <p:cNvSpPr>
            <a:spLocks noGrp="1" noChangeArrowheads="1"/>
          </p:cNvSpPr>
          <p:nvPr>
            <p:ph type="dt" sz="half" idx="10"/>
          </p:nvPr>
        </p:nvSpPr>
        <p:spPr>
          <a:ln/>
        </p:spPr>
        <p:txBody>
          <a:bodyPr/>
          <a:lstStyle>
            <a:lvl1pPr>
              <a:defRPr/>
            </a:lvl1pPr>
          </a:lstStyle>
          <a:p>
            <a:pPr>
              <a:defRPr/>
            </a:pPr>
            <a:endParaRPr lang="it-IT"/>
          </a:p>
        </p:txBody>
      </p:sp>
      <p:sp>
        <p:nvSpPr>
          <p:cNvPr id="4" name="Rectangle 5">
            <a:extLst>
              <a:ext uri="{FF2B5EF4-FFF2-40B4-BE49-F238E27FC236}">
                <a16:creationId xmlns:a16="http://schemas.microsoft.com/office/drawing/2014/main" id="{8E5CF35D-6E57-4F26-A855-52DA83002F6E}"/>
              </a:ext>
            </a:extLst>
          </p:cNvPr>
          <p:cNvSpPr>
            <a:spLocks noGrp="1" noChangeArrowheads="1"/>
          </p:cNvSpPr>
          <p:nvPr>
            <p:ph type="ftr" sz="quarter" idx="11"/>
          </p:nvPr>
        </p:nvSpPr>
        <p:spPr>
          <a:ln/>
        </p:spPr>
        <p:txBody>
          <a:bodyPr/>
          <a:lstStyle>
            <a:lvl1pPr>
              <a:defRPr/>
            </a:lvl1pPr>
          </a:lstStyle>
          <a:p>
            <a:pPr>
              <a:defRPr/>
            </a:pPr>
            <a:endParaRPr lang="it-IT"/>
          </a:p>
        </p:txBody>
      </p:sp>
      <p:sp>
        <p:nvSpPr>
          <p:cNvPr id="5" name="Rectangle 6">
            <a:extLst>
              <a:ext uri="{FF2B5EF4-FFF2-40B4-BE49-F238E27FC236}">
                <a16:creationId xmlns:a16="http://schemas.microsoft.com/office/drawing/2014/main" id="{574581B7-E202-456B-B490-9B12D04D8BBC}"/>
              </a:ext>
            </a:extLst>
          </p:cNvPr>
          <p:cNvSpPr>
            <a:spLocks noGrp="1" noChangeArrowheads="1"/>
          </p:cNvSpPr>
          <p:nvPr>
            <p:ph type="sldNum" sz="quarter" idx="12"/>
          </p:nvPr>
        </p:nvSpPr>
        <p:spPr>
          <a:ln/>
        </p:spPr>
        <p:txBody>
          <a:bodyPr/>
          <a:lstStyle>
            <a:lvl1pPr>
              <a:defRPr/>
            </a:lvl1pPr>
          </a:lstStyle>
          <a:p>
            <a:fld id="{F8706D01-11AD-4C67-8488-A89E273FD431}" type="slidenum">
              <a:rPr lang="it-IT" altLang="en-US"/>
              <a:pPr/>
              <a:t>‹#›</a:t>
            </a:fld>
            <a:endParaRPr lang="it-IT" altLang="en-US"/>
          </a:p>
        </p:txBody>
      </p:sp>
    </p:spTree>
    <p:extLst>
      <p:ext uri="{BB962C8B-B14F-4D97-AF65-F5344CB8AC3E}">
        <p14:creationId xmlns:p14="http://schemas.microsoft.com/office/powerpoint/2010/main" val="3258010987"/>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E8108122-B0C1-4A82-8D34-014D7F99E2BF}"/>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53BC86B3-E16F-4696-BD21-DEC6ABA7428F}"/>
              </a:ext>
            </a:extLst>
          </p:cNvPr>
          <p:cNvSpPr>
            <a:spLocks noGrp="1" noChangeArrowheads="1"/>
          </p:cNvSpPr>
          <p:nvPr>
            <p:ph type="ftr" sz="quarter" idx="11"/>
          </p:nvPr>
        </p:nvSpPr>
        <p:spPr>
          <a:ln/>
        </p:spPr>
        <p:txBody>
          <a:bodyPr/>
          <a:lstStyle>
            <a:lvl1pPr>
              <a:defRPr/>
            </a:lvl1pPr>
          </a:lstStyle>
          <a:p>
            <a:pPr>
              <a:defRPr/>
            </a:pPr>
            <a:endParaRPr lang="it-IT"/>
          </a:p>
        </p:txBody>
      </p:sp>
      <p:sp>
        <p:nvSpPr>
          <p:cNvPr id="6" name="Rectangle 6">
            <a:extLst>
              <a:ext uri="{FF2B5EF4-FFF2-40B4-BE49-F238E27FC236}">
                <a16:creationId xmlns:a16="http://schemas.microsoft.com/office/drawing/2014/main" id="{FC041198-A22C-4615-92F6-D2D437AFB250}"/>
              </a:ext>
            </a:extLst>
          </p:cNvPr>
          <p:cNvSpPr>
            <a:spLocks noGrp="1" noChangeArrowheads="1"/>
          </p:cNvSpPr>
          <p:nvPr>
            <p:ph type="sldNum" sz="quarter" idx="12"/>
          </p:nvPr>
        </p:nvSpPr>
        <p:spPr>
          <a:ln/>
        </p:spPr>
        <p:txBody>
          <a:bodyPr/>
          <a:lstStyle>
            <a:lvl1pPr>
              <a:defRPr/>
            </a:lvl1pPr>
          </a:lstStyle>
          <a:p>
            <a:fld id="{8D2CA16D-9276-422F-B1E1-B6688CC6C3F0}" type="slidenum">
              <a:rPr lang="it-IT" altLang="en-US"/>
              <a:pPr/>
              <a:t>‹#›</a:t>
            </a:fld>
            <a:endParaRPr lang="it-IT" altLang="en-US"/>
          </a:p>
        </p:txBody>
      </p:sp>
    </p:spTree>
    <p:extLst>
      <p:ext uri="{BB962C8B-B14F-4D97-AF65-F5344CB8AC3E}">
        <p14:creationId xmlns:p14="http://schemas.microsoft.com/office/powerpoint/2010/main" val="1996825460"/>
      </p:ext>
    </p:extLst>
  </p:cSld>
  <p:clrMapOvr>
    <a:masterClrMapping/>
  </p:clrMapOvr>
  <p:transition>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4B07B6B-22AF-4C07-80E4-B5787F8E1067}"/>
              </a:ext>
            </a:extLst>
          </p:cNvPr>
          <p:cNvSpPr>
            <a:spLocks noGrp="1" noChangeArrowheads="1"/>
          </p:cNvSpPr>
          <p:nvPr>
            <p:ph type="dt" sz="half" idx="10"/>
          </p:nvPr>
        </p:nvSpPr>
        <p:spPr>
          <a:ln/>
        </p:spPr>
        <p:txBody>
          <a:bodyPr/>
          <a:lstStyle>
            <a:lvl1pPr>
              <a:defRPr/>
            </a:lvl1pPr>
          </a:lstStyle>
          <a:p>
            <a:pPr>
              <a:defRPr/>
            </a:pPr>
            <a:endParaRPr lang="it-IT"/>
          </a:p>
        </p:txBody>
      </p:sp>
      <p:sp>
        <p:nvSpPr>
          <p:cNvPr id="3" name="Rectangle 5">
            <a:extLst>
              <a:ext uri="{FF2B5EF4-FFF2-40B4-BE49-F238E27FC236}">
                <a16:creationId xmlns:a16="http://schemas.microsoft.com/office/drawing/2014/main" id="{1351F028-7AE7-41C3-9372-638A0E0B95F3}"/>
              </a:ext>
            </a:extLst>
          </p:cNvPr>
          <p:cNvSpPr>
            <a:spLocks noGrp="1" noChangeArrowheads="1"/>
          </p:cNvSpPr>
          <p:nvPr>
            <p:ph type="ftr" sz="quarter" idx="11"/>
          </p:nvPr>
        </p:nvSpPr>
        <p:spPr>
          <a:ln/>
        </p:spPr>
        <p:txBody>
          <a:bodyPr/>
          <a:lstStyle>
            <a:lvl1pPr>
              <a:defRPr/>
            </a:lvl1pPr>
          </a:lstStyle>
          <a:p>
            <a:pPr>
              <a:defRPr/>
            </a:pPr>
            <a:endParaRPr lang="it-IT"/>
          </a:p>
        </p:txBody>
      </p:sp>
      <p:sp>
        <p:nvSpPr>
          <p:cNvPr id="4" name="Rectangle 6">
            <a:extLst>
              <a:ext uri="{FF2B5EF4-FFF2-40B4-BE49-F238E27FC236}">
                <a16:creationId xmlns:a16="http://schemas.microsoft.com/office/drawing/2014/main" id="{0CFB5DD8-7088-4570-9D10-0C7C861309E1}"/>
              </a:ext>
            </a:extLst>
          </p:cNvPr>
          <p:cNvSpPr>
            <a:spLocks noGrp="1" noChangeArrowheads="1"/>
          </p:cNvSpPr>
          <p:nvPr>
            <p:ph type="sldNum" sz="quarter" idx="12"/>
          </p:nvPr>
        </p:nvSpPr>
        <p:spPr>
          <a:ln/>
        </p:spPr>
        <p:txBody>
          <a:bodyPr/>
          <a:lstStyle>
            <a:lvl1pPr>
              <a:defRPr/>
            </a:lvl1pPr>
          </a:lstStyle>
          <a:p>
            <a:fld id="{A00C8128-10A8-44FC-BD3A-20B40AAA3850}" type="slidenum">
              <a:rPr lang="it-IT" altLang="en-US"/>
              <a:pPr/>
              <a:t>‹#›</a:t>
            </a:fld>
            <a:endParaRPr lang="it-IT" altLang="en-US"/>
          </a:p>
        </p:txBody>
      </p:sp>
    </p:spTree>
    <p:extLst>
      <p:ext uri="{BB962C8B-B14F-4D97-AF65-F5344CB8AC3E}">
        <p14:creationId xmlns:p14="http://schemas.microsoft.com/office/powerpoint/2010/main" val="3866508418"/>
      </p:ext>
    </p:extLst>
  </p:cSld>
  <p:clrMapOvr>
    <a:masterClrMapping/>
  </p:clrMapOvr>
  <p:transition>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4">
            <a:extLst>
              <a:ext uri="{FF2B5EF4-FFF2-40B4-BE49-F238E27FC236}">
                <a16:creationId xmlns:a16="http://schemas.microsoft.com/office/drawing/2014/main" id="{89462EB2-05FB-4265-AFEE-9BDB36503339}"/>
              </a:ext>
            </a:extLst>
          </p:cNvPr>
          <p:cNvSpPr>
            <a:spLocks noGrp="1" noChangeArrowheads="1"/>
          </p:cNvSpPr>
          <p:nvPr>
            <p:ph type="dt" sz="half" idx="10"/>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A643189B-6C87-47C9-B7A9-C99C26665303}"/>
              </a:ext>
            </a:extLst>
          </p:cNvPr>
          <p:cNvSpPr>
            <a:spLocks noGrp="1" noChangeArrowheads="1"/>
          </p:cNvSpPr>
          <p:nvPr>
            <p:ph type="ftr" sz="quarter" idx="11"/>
          </p:nvPr>
        </p:nvSpPr>
        <p:spPr>
          <a:ln/>
        </p:spPr>
        <p:txBody>
          <a:bodyPr/>
          <a:lstStyle>
            <a:lvl1pPr>
              <a:defRPr/>
            </a:lvl1pPr>
          </a:lstStyle>
          <a:p>
            <a:pPr>
              <a:defRPr/>
            </a:pPr>
            <a:endParaRPr lang="it-IT"/>
          </a:p>
        </p:txBody>
      </p:sp>
      <p:sp>
        <p:nvSpPr>
          <p:cNvPr id="7" name="Rectangle 6">
            <a:extLst>
              <a:ext uri="{FF2B5EF4-FFF2-40B4-BE49-F238E27FC236}">
                <a16:creationId xmlns:a16="http://schemas.microsoft.com/office/drawing/2014/main" id="{D899035F-30FC-480E-B26D-129BFB932166}"/>
              </a:ext>
            </a:extLst>
          </p:cNvPr>
          <p:cNvSpPr>
            <a:spLocks noGrp="1" noChangeArrowheads="1"/>
          </p:cNvSpPr>
          <p:nvPr>
            <p:ph type="sldNum" sz="quarter" idx="12"/>
          </p:nvPr>
        </p:nvSpPr>
        <p:spPr>
          <a:ln/>
        </p:spPr>
        <p:txBody>
          <a:bodyPr/>
          <a:lstStyle>
            <a:lvl1pPr>
              <a:defRPr/>
            </a:lvl1pPr>
          </a:lstStyle>
          <a:p>
            <a:fld id="{1F9F3A70-CECA-4C05-A5FC-17B75A7C3928}" type="slidenum">
              <a:rPr lang="it-IT" altLang="en-US"/>
              <a:pPr/>
              <a:t>‹#›</a:t>
            </a:fld>
            <a:endParaRPr lang="it-IT" altLang="en-US"/>
          </a:p>
        </p:txBody>
      </p:sp>
    </p:spTree>
    <p:extLst>
      <p:ext uri="{BB962C8B-B14F-4D97-AF65-F5344CB8AC3E}">
        <p14:creationId xmlns:p14="http://schemas.microsoft.com/office/powerpoint/2010/main" val="880378380"/>
      </p:ext>
    </p:extLst>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4">
            <a:extLst>
              <a:ext uri="{FF2B5EF4-FFF2-40B4-BE49-F238E27FC236}">
                <a16:creationId xmlns:a16="http://schemas.microsoft.com/office/drawing/2014/main" id="{2CCAFB78-B1BF-41F6-ADFE-40244F6C6C93}"/>
              </a:ext>
            </a:extLst>
          </p:cNvPr>
          <p:cNvSpPr>
            <a:spLocks noGrp="1" noChangeArrowheads="1"/>
          </p:cNvSpPr>
          <p:nvPr>
            <p:ph type="dt" sz="half" idx="10"/>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89FF6D53-4BD5-42D1-9060-DE118FE30722}"/>
              </a:ext>
            </a:extLst>
          </p:cNvPr>
          <p:cNvSpPr>
            <a:spLocks noGrp="1" noChangeArrowheads="1"/>
          </p:cNvSpPr>
          <p:nvPr>
            <p:ph type="ftr" sz="quarter" idx="11"/>
          </p:nvPr>
        </p:nvSpPr>
        <p:spPr>
          <a:ln/>
        </p:spPr>
        <p:txBody>
          <a:bodyPr/>
          <a:lstStyle>
            <a:lvl1pPr>
              <a:defRPr/>
            </a:lvl1pPr>
          </a:lstStyle>
          <a:p>
            <a:pPr>
              <a:defRPr/>
            </a:pPr>
            <a:endParaRPr lang="it-IT"/>
          </a:p>
        </p:txBody>
      </p:sp>
      <p:sp>
        <p:nvSpPr>
          <p:cNvPr id="7" name="Rectangle 6">
            <a:extLst>
              <a:ext uri="{FF2B5EF4-FFF2-40B4-BE49-F238E27FC236}">
                <a16:creationId xmlns:a16="http://schemas.microsoft.com/office/drawing/2014/main" id="{65F8157C-9164-4C70-9C35-DD57C64722A5}"/>
              </a:ext>
            </a:extLst>
          </p:cNvPr>
          <p:cNvSpPr>
            <a:spLocks noGrp="1" noChangeArrowheads="1"/>
          </p:cNvSpPr>
          <p:nvPr>
            <p:ph type="sldNum" sz="quarter" idx="12"/>
          </p:nvPr>
        </p:nvSpPr>
        <p:spPr>
          <a:ln/>
        </p:spPr>
        <p:txBody>
          <a:bodyPr/>
          <a:lstStyle>
            <a:lvl1pPr>
              <a:defRPr/>
            </a:lvl1pPr>
          </a:lstStyle>
          <a:p>
            <a:fld id="{12AC8B7B-71DE-4AD0-B73C-E58477568FFD}" type="slidenum">
              <a:rPr lang="it-IT" altLang="en-US"/>
              <a:pPr/>
              <a:t>‹#›</a:t>
            </a:fld>
            <a:endParaRPr lang="it-IT" altLang="en-US"/>
          </a:p>
        </p:txBody>
      </p:sp>
    </p:spTree>
    <p:extLst>
      <p:ext uri="{BB962C8B-B14F-4D97-AF65-F5344CB8AC3E}">
        <p14:creationId xmlns:p14="http://schemas.microsoft.com/office/powerpoint/2010/main" val="966197619"/>
      </p:ext>
    </p:extLst>
  </p:cSld>
  <p:clrMapOvr>
    <a:masterClrMapping/>
  </p:clrMapOvr>
  <p:transition>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86511B64-8248-4193-B696-6FB65F83C316}"/>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5225271D-E178-4051-8207-F2EFFDE551D5}"/>
              </a:ext>
            </a:extLst>
          </p:cNvPr>
          <p:cNvSpPr>
            <a:spLocks noGrp="1" noChangeArrowheads="1"/>
          </p:cNvSpPr>
          <p:nvPr>
            <p:ph type="ftr" sz="quarter" idx="11"/>
          </p:nvPr>
        </p:nvSpPr>
        <p:spPr>
          <a:ln/>
        </p:spPr>
        <p:txBody>
          <a:bodyPr/>
          <a:lstStyle>
            <a:lvl1pPr>
              <a:defRPr/>
            </a:lvl1pPr>
          </a:lstStyle>
          <a:p>
            <a:pPr>
              <a:defRPr/>
            </a:pPr>
            <a:endParaRPr lang="it-IT"/>
          </a:p>
        </p:txBody>
      </p:sp>
      <p:sp>
        <p:nvSpPr>
          <p:cNvPr id="6" name="Rectangle 6">
            <a:extLst>
              <a:ext uri="{FF2B5EF4-FFF2-40B4-BE49-F238E27FC236}">
                <a16:creationId xmlns:a16="http://schemas.microsoft.com/office/drawing/2014/main" id="{C94A573A-AFEC-4C07-9472-EB26736AA278}"/>
              </a:ext>
            </a:extLst>
          </p:cNvPr>
          <p:cNvSpPr>
            <a:spLocks noGrp="1" noChangeArrowheads="1"/>
          </p:cNvSpPr>
          <p:nvPr>
            <p:ph type="sldNum" sz="quarter" idx="12"/>
          </p:nvPr>
        </p:nvSpPr>
        <p:spPr>
          <a:ln/>
        </p:spPr>
        <p:txBody>
          <a:bodyPr/>
          <a:lstStyle>
            <a:lvl1pPr>
              <a:defRPr/>
            </a:lvl1pPr>
          </a:lstStyle>
          <a:p>
            <a:fld id="{A2D24E55-E168-49C2-AD0C-6555613F3691}" type="slidenum">
              <a:rPr lang="it-IT" altLang="en-US"/>
              <a:pPr/>
              <a:t>‹#›</a:t>
            </a:fld>
            <a:endParaRPr lang="it-IT" altLang="en-US"/>
          </a:p>
        </p:txBody>
      </p:sp>
    </p:spTree>
    <p:extLst>
      <p:ext uri="{BB962C8B-B14F-4D97-AF65-F5344CB8AC3E}">
        <p14:creationId xmlns:p14="http://schemas.microsoft.com/office/powerpoint/2010/main" val="1441880899"/>
      </p:ext>
    </p:extLst>
  </p:cSld>
  <p:clrMapOvr>
    <a:masterClrMapping/>
  </p:clrMapOvr>
  <p:transition>
    <p:zo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515100" y="609600"/>
            <a:ext cx="1943100" cy="5486400"/>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85800" y="609600"/>
            <a:ext cx="5676900" cy="54864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F4B1FC76-589C-4425-9444-95C55149E9F2}"/>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7AFB1093-5AC8-4656-B415-F9937A414FB1}"/>
              </a:ext>
            </a:extLst>
          </p:cNvPr>
          <p:cNvSpPr>
            <a:spLocks noGrp="1" noChangeArrowheads="1"/>
          </p:cNvSpPr>
          <p:nvPr>
            <p:ph type="ftr" sz="quarter" idx="11"/>
          </p:nvPr>
        </p:nvSpPr>
        <p:spPr>
          <a:ln/>
        </p:spPr>
        <p:txBody>
          <a:bodyPr/>
          <a:lstStyle>
            <a:lvl1pPr>
              <a:defRPr/>
            </a:lvl1pPr>
          </a:lstStyle>
          <a:p>
            <a:pPr>
              <a:defRPr/>
            </a:pPr>
            <a:endParaRPr lang="it-IT"/>
          </a:p>
        </p:txBody>
      </p:sp>
      <p:sp>
        <p:nvSpPr>
          <p:cNvPr id="6" name="Rectangle 6">
            <a:extLst>
              <a:ext uri="{FF2B5EF4-FFF2-40B4-BE49-F238E27FC236}">
                <a16:creationId xmlns:a16="http://schemas.microsoft.com/office/drawing/2014/main" id="{FA80E44F-AFB5-4071-9755-3113E6DB7526}"/>
              </a:ext>
            </a:extLst>
          </p:cNvPr>
          <p:cNvSpPr>
            <a:spLocks noGrp="1" noChangeArrowheads="1"/>
          </p:cNvSpPr>
          <p:nvPr>
            <p:ph type="sldNum" sz="quarter" idx="12"/>
          </p:nvPr>
        </p:nvSpPr>
        <p:spPr>
          <a:ln/>
        </p:spPr>
        <p:txBody>
          <a:bodyPr/>
          <a:lstStyle>
            <a:lvl1pPr>
              <a:defRPr/>
            </a:lvl1pPr>
          </a:lstStyle>
          <a:p>
            <a:fld id="{CE0B394B-DD7E-4D5C-8787-646B98915875}" type="slidenum">
              <a:rPr lang="it-IT" altLang="en-US"/>
              <a:pPr/>
              <a:t>‹#›</a:t>
            </a:fld>
            <a:endParaRPr lang="it-IT" altLang="en-US"/>
          </a:p>
        </p:txBody>
      </p:sp>
    </p:spTree>
    <p:extLst>
      <p:ext uri="{BB962C8B-B14F-4D97-AF65-F5344CB8AC3E}">
        <p14:creationId xmlns:p14="http://schemas.microsoft.com/office/powerpoint/2010/main" val="724563913"/>
      </p:ext>
    </p:extLst>
  </p:cSld>
  <p:clrMapOvr>
    <a:masterClrMapping/>
  </p:clrMapOvr>
  <p:transition>
    <p:zo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fourObj" preserve="1">
  <p:cSld name="Titolo e  contenuto 4">
    <p:spTree>
      <p:nvGrpSpPr>
        <p:cNvPr id="1" name=""/>
        <p:cNvGrpSpPr/>
        <p:nvPr/>
      </p:nvGrpSpPr>
      <p:grpSpPr>
        <a:xfrm>
          <a:off x="0" y="0"/>
          <a:ext cx="0" cy="0"/>
          <a:chOff x="0" y="0"/>
          <a:chExt cx="0" cy="0"/>
        </a:xfrm>
      </p:grpSpPr>
      <p:sp>
        <p:nvSpPr>
          <p:cNvPr id="2" name="Titolo 1"/>
          <p:cNvSpPr>
            <a:spLocks noGrp="1"/>
          </p:cNvSpPr>
          <p:nvPr>
            <p:ph type="title" sz="quarter"/>
          </p:nvPr>
        </p:nvSpPr>
        <p:spPr>
          <a:xfrm>
            <a:off x="685800" y="609600"/>
            <a:ext cx="7772400" cy="1143000"/>
          </a:xfrm>
        </p:spPr>
        <p:txBody>
          <a:bodyPr/>
          <a:lstStyle/>
          <a:p>
            <a:r>
              <a:rPr lang="it-IT"/>
              <a:t>Fare clic per modificare lo stile del titolo</a:t>
            </a:r>
          </a:p>
        </p:txBody>
      </p:sp>
      <p:sp>
        <p:nvSpPr>
          <p:cNvPr id="3" name="Segnaposto contenuto 2"/>
          <p:cNvSpPr>
            <a:spLocks noGrp="1"/>
          </p:cNvSpPr>
          <p:nvPr>
            <p:ph sz="quarter" idx="1"/>
          </p:nvPr>
        </p:nvSpPr>
        <p:spPr>
          <a:xfrm>
            <a:off x="685800" y="1981200"/>
            <a:ext cx="3810000" cy="19812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quarter" idx="2"/>
          </p:nvPr>
        </p:nvSpPr>
        <p:spPr>
          <a:xfrm>
            <a:off x="4648200" y="1981200"/>
            <a:ext cx="3810000" cy="19812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contenuto 4"/>
          <p:cNvSpPr>
            <a:spLocks noGrp="1"/>
          </p:cNvSpPr>
          <p:nvPr>
            <p:ph sz="quarter" idx="3"/>
          </p:nvPr>
        </p:nvSpPr>
        <p:spPr>
          <a:xfrm>
            <a:off x="685800" y="4114800"/>
            <a:ext cx="3810000" cy="19812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contenuto 5"/>
          <p:cNvSpPr>
            <a:spLocks noGrp="1"/>
          </p:cNvSpPr>
          <p:nvPr>
            <p:ph sz="quarter" idx="4"/>
          </p:nvPr>
        </p:nvSpPr>
        <p:spPr>
          <a:xfrm>
            <a:off x="4648200" y="4114800"/>
            <a:ext cx="3810000" cy="19812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4">
            <a:extLst>
              <a:ext uri="{FF2B5EF4-FFF2-40B4-BE49-F238E27FC236}">
                <a16:creationId xmlns:a16="http://schemas.microsoft.com/office/drawing/2014/main" id="{30EDB081-7AD5-45EF-88DA-C7EA651B06E3}"/>
              </a:ext>
            </a:extLst>
          </p:cNvPr>
          <p:cNvSpPr>
            <a:spLocks noGrp="1" noChangeArrowheads="1"/>
          </p:cNvSpPr>
          <p:nvPr>
            <p:ph type="dt" sz="half" idx="10"/>
          </p:nvPr>
        </p:nvSpPr>
        <p:spPr>
          <a:ln/>
        </p:spPr>
        <p:txBody>
          <a:bodyPr/>
          <a:lstStyle>
            <a:lvl1pPr>
              <a:defRPr/>
            </a:lvl1pPr>
          </a:lstStyle>
          <a:p>
            <a:pPr>
              <a:defRPr/>
            </a:pPr>
            <a:endParaRPr lang="it-IT"/>
          </a:p>
        </p:txBody>
      </p:sp>
      <p:sp>
        <p:nvSpPr>
          <p:cNvPr id="8" name="Rectangle 5">
            <a:extLst>
              <a:ext uri="{FF2B5EF4-FFF2-40B4-BE49-F238E27FC236}">
                <a16:creationId xmlns:a16="http://schemas.microsoft.com/office/drawing/2014/main" id="{3B032412-0674-472B-A806-392CD62F1326}"/>
              </a:ext>
            </a:extLst>
          </p:cNvPr>
          <p:cNvSpPr>
            <a:spLocks noGrp="1" noChangeArrowheads="1"/>
          </p:cNvSpPr>
          <p:nvPr>
            <p:ph type="ftr" sz="quarter" idx="11"/>
          </p:nvPr>
        </p:nvSpPr>
        <p:spPr>
          <a:ln/>
        </p:spPr>
        <p:txBody>
          <a:bodyPr/>
          <a:lstStyle>
            <a:lvl1pPr>
              <a:defRPr/>
            </a:lvl1pPr>
          </a:lstStyle>
          <a:p>
            <a:pPr>
              <a:defRPr/>
            </a:pPr>
            <a:endParaRPr lang="it-IT"/>
          </a:p>
        </p:txBody>
      </p:sp>
      <p:sp>
        <p:nvSpPr>
          <p:cNvPr id="9" name="Rectangle 6">
            <a:extLst>
              <a:ext uri="{FF2B5EF4-FFF2-40B4-BE49-F238E27FC236}">
                <a16:creationId xmlns:a16="http://schemas.microsoft.com/office/drawing/2014/main" id="{FDE69DD4-5B67-4381-84AB-7810C32E8FEC}"/>
              </a:ext>
            </a:extLst>
          </p:cNvPr>
          <p:cNvSpPr>
            <a:spLocks noGrp="1" noChangeArrowheads="1"/>
          </p:cNvSpPr>
          <p:nvPr>
            <p:ph type="sldNum" sz="quarter" idx="12"/>
          </p:nvPr>
        </p:nvSpPr>
        <p:spPr>
          <a:ln/>
        </p:spPr>
        <p:txBody>
          <a:bodyPr/>
          <a:lstStyle>
            <a:lvl1pPr>
              <a:defRPr/>
            </a:lvl1pPr>
          </a:lstStyle>
          <a:p>
            <a:fld id="{F74C8BE1-1D7C-4400-82C0-94ABFC0CD32B}" type="slidenum">
              <a:rPr lang="it-IT" altLang="en-US"/>
              <a:pPr/>
              <a:t>‹#›</a:t>
            </a:fld>
            <a:endParaRPr lang="it-IT" altLang="en-US"/>
          </a:p>
        </p:txBody>
      </p:sp>
    </p:spTree>
    <p:extLst>
      <p:ext uri="{BB962C8B-B14F-4D97-AF65-F5344CB8AC3E}">
        <p14:creationId xmlns:p14="http://schemas.microsoft.com/office/powerpoint/2010/main" val="1135387744"/>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stili del testo dello schema</a:t>
            </a:r>
          </a:p>
        </p:txBody>
      </p:sp>
      <p:sp>
        <p:nvSpPr>
          <p:cNvPr id="4" name="Rectangle 4">
            <a:extLst>
              <a:ext uri="{FF2B5EF4-FFF2-40B4-BE49-F238E27FC236}">
                <a16:creationId xmlns:a16="http://schemas.microsoft.com/office/drawing/2014/main" id="{DBBB5079-B1C6-48AE-B3BA-D76A203E7FDE}"/>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EE5FCAB0-570C-4E86-8338-482F35BF03CD}"/>
              </a:ext>
            </a:extLst>
          </p:cNvPr>
          <p:cNvSpPr>
            <a:spLocks noGrp="1" noChangeArrowheads="1"/>
          </p:cNvSpPr>
          <p:nvPr>
            <p:ph type="ftr" sz="quarter" idx="11"/>
          </p:nvPr>
        </p:nvSpPr>
        <p:spPr>
          <a:ln/>
        </p:spPr>
        <p:txBody>
          <a:bodyPr/>
          <a:lstStyle>
            <a:lvl1pPr>
              <a:defRPr/>
            </a:lvl1pPr>
          </a:lstStyle>
          <a:p>
            <a:pPr>
              <a:defRPr/>
            </a:pPr>
            <a:endParaRPr lang="it-IT"/>
          </a:p>
        </p:txBody>
      </p:sp>
      <p:sp>
        <p:nvSpPr>
          <p:cNvPr id="6" name="Rectangle 6">
            <a:extLst>
              <a:ext uri="{FF2B5EF4-FFF2-40B4-BE49-F238E27FC236}">
                <a16:creationId xmlns:a16="http://schemas.microsoft.com/office/drawing/2014/main" id="{42809EBE-D580-4DE5-8C3F-F7CD437AE8DA}"/>
              </a:ext>
            </a:extLst>
          </p:cNvPr>
          <p:cNvSpPr>
            <a:spLocks noGrp="1" noChangeArrowheads="1"/>
          </p:cNvSpPr>
          <p:nvPr>
            <p:ph type="sldNum" sz="quarter" idx="12"/>
          </p:nvPr>
        </p:nvSpPr>
        <p:spPr>
          <a:ln/>
        </p:spPr>
        <p:txBody>
          <a:bodyPr/>
          <a:lstStyle>
            <a:lvl1pPr>
              <a:defRPr/>
            </a:lvl1pPr>
          </a:lstStyle>
          <a:p>
            <a:fld id="{6E6A3563-5558-4406-9A8F-1948091CF43F}" type="slidenum">
              <a:rPr lang="it-IT" altLang="en-US"/>
              <a:pPr/>
              <a:t>‹#›</a:t>
            </a:fld>
            <a:endParaRPr lang="it-IT" altLang="en-US"/>
          </a:p>
        </p:txBody>
      </p:sp>
    </p:spTree>
    <p:extLst>
      <p:ext uri="{BB962C8B-B14F-4D97-AF65-F5344CB8AC3E}">
        <p14:creationId xmlns:p14="http://schemas.microsoft.com/office/powerpoint/2010/main" val="2693512480"/>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B4E60092-4406-42A8-80C8-4F2656EEF760}"/>
              </a:ext>
            </a:extLst>
          </p:cNvPr>
          <p:cNvSpPr>
            <a:spLocks noGrp="1" noChangeArrowheads="1"/>
          </p:cNvSpPr>
          <p:nvPr>
            <p:ph type="dt" sz="half" idx="10"/>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135E4F42-1ACB-4D85-A4E7-F3B44F6FB7DC}"/>
              </a:ext>
            </a:extLst>
          </p:cNvPr>
          <p:cNvSpPr>
            <a:spLocks noGrp="1" noChangeArrowheads="1"/>
          </p:cNvSpPr>
          <p:nvPr>
            <p:ph type="ftr" sz="quarter" idx="11"/>
          </p:nvPr>
        </p:nvSpPr>
        <p:spPr>
          <a:ln/>
        </p:spPr>
        <p:txBody>
          <a:bodyPr/>
          <a:lstStyle>
            <a:lvl1pPr>
              <a:defRPr/>
            </a:lvl1pPr>
          </a:lstStyle>
          <a:p>
            <a:pPr>
              <a:defRPr/>
            </a:pPr>
            <a:endParaRPr lang="it-IT"/>
          </a:p>
        </p:txBody>
      </p:sp>
      <p:sp>
        <p:nvSpPr>
          <p:cNvPr id="7" name="Rectangle 6">
            <a:extLst>
              <a:ext uri="{FF2B5EF4-FFF2-40B4-BE49-F238E27FC236}">
                <a16:creationId xmlns:a16="http://schemas.microsoft.com/office/drawing/2014/main" id="{0C88E88A-916F-4AE7-8BFC-A81FE4E04599}"/>
              </a:ext>
            </a:extLst>
          </p:cNvPr>
          <p:cNvSpPr>
            <a:spLocks noGrp="1" noChangeArrowheads="1"/>
          </p:cNvSpPr>
          <p:nvPr>
            <p:ph type="sldNum" sz="quarter" idx="12"/>
          </p:nvPr>
        </p:nvSpPr>
        <p:spPr>
          <a:ln/>
        </p:spPr>
        <p:txBody>
          <a:bodyPr/>
          <a:lstStyle>
            <a:lvl1pPr>
              <a:defRPr/>
            </a:lvl1pPr>
          </a:lstStyle>
          <a:p>
            <a:fld id="{C48290E1-FF57-4257-8DAA-97CC462C81FB}" type="slidenum">
              <a:rPr lang="it-IT" altLang="en-US"/>
              <a:pPr/>
              <a:t>‹#›</a:t>
            </a:fld>
            <a:endParaRPr lang="it-IT" altLang="en-US"/>
          </a:p>
        </p:txBody>
      </p:sp>
    </p:spTree>
    <p:extLst>
      <p:ext uri="{BB962C8B-B14F-4D97-AF65-F5344CB8AC3E}">
        <p14:creationId xmlns:p14="http://schemas.microsoft.com/office/powerpoint/2010/main" val="804845409"/>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4">
            <a:extLst>
              <a:ext uri="{FF2B5EF4-FFF2-40B4-BE49-F238E27FC236}">
                <a16:creationId xmlns:a16="http://schemas.microsoft.com/office/drawing/2014/main" id="{B87B9E73-1DBA-483C-B383-E8A32EC778C4}"/>
              </a:ext>
            </a:extLst>
          </p:cNvPr>
          <p:cNvSpPr>
            <a:spLocks noGrp="1" noChangeArrowheads="1"/>
          </p:cNvSpPr>
          <p:nvPr>
            <p:ph type="dt" sz="half" idx="10"/>
          </p:nvPr>
        </p:nvSpPr>
        <p:spPr>
          <a:ln/>
        </p:spPr>
        <p:txBody>
          <a:bodyPr/>
          <a:lstStyle>
            <a:lvl1pPr>
              <a:defRPr/>
            </a:lvl1pPr>
          </a:lstStyle>
          <a:p>
            <a:pPr>
              <a:defRPr/>
            </a:pPr>
            <a:endParaRPr lang="it-IT"/>
          </a:p>
        </p:txBody>
      </p:sp>
      <p:sp>
        <p:nvSpPr>
          <p:cNvPr id="8" name="Rectangle 5">
            <a:extLst>
              <a:ext uri="{FF2B5EF4-FFF2-40B4-BE49-F238E27FC236}">
                <a16:creationId xmlns:a16="http://schemas.microsoft.com/office/drawing/2014/main" id="{0F66080E-4D90-4B62-9168-4A3B03511989}"/>
              </a:ext>
            </a:extLst>
          </p:cNvPr>
          <p:cNvSpPr>
            <a:spLocks noGrp="1" noChangeArrowheads="1"/>
          </p:cNvSpPr>
          <p:nvPr>
            <p:ph type="ftr" sz="quarter" idx="11"/>
          </p:nvPr>
        </p:nvSpPr>
        <p:spPr>
          <a:ln/>
        </p:spPr>
        <p:txBody>
          <a:bodyPr/>
          <a:lstStyle>
            <a:lvl1pPr>
              <a:defRPr/>
            </a:lvl1pPr>
          </a:lstStyle>
          <a:p>
            <a:pPr>
              <a:defRPr/>
            </a:pPr>
            <a:endParaRPr lang="it-IT"/>
          </a:p>
        </p:txBody>
      </p:sp>
      <p:sp>
        <p:nvSpPr>
          <p:cNvPr id="9" name="Rectangle 6">
            <a:extLst>
              <a:ext uri="{FF2B5EF4-FFF2-40B4-BE49-F238E27FC236}">
                <a16:creationId xmlns:a16="http://schemas.microsoft.com/office/drawing/2014/main" id="{77B08E8C-D537-434C-85B2-36BD024B9B2C}"/>
              </a:ext>
            </a:extLst>
          </p:cNvPr>
          <p:cNvSpPr>
            <a:spLocks noGrp="1" noChangeArrowheads="1"/>
          </p:cNvSpPr>
          <p:nvPr>
            <p:ph type="sldNum" sz="quarter" idx="12"/>
          </p:nvPr>
        </p:nvSpPr>
        <p:spPr>
          <a:ln/>
        </p:spPr>
        <p:txBody>
          <a:bodyPr/>
          <a:lstStyle>
            <a:lvl1pPr>
              <a:defRPr/>
            </a:lvl1pPr>
          </a:lstStyle>
          <a:p>
            <a:fld id="{23B35C82-0E19-43E2-9B93-5A327121EE8A}" type="slidenum">
              <a:rPr lang="it-IT" altLang="en-US"/>
              <a:pPr/>
              <a:t>‹#›</a:t>
            </a:fld>
            <a:endParaRPr lang="it-IT" altLang="en-US"/>
          </a:p>
        </p:txBody>
      </p:sp>
    </p:spTree>
    <p:extLst>
      <p:ext uri="{BB962C8B-B14F-4D97-AF65-F5344CB8AC3E}">
        <p14:creationId xmlns:p14="http://schemas.microsoft.com/office/powerpoint/2010/main" val="1738173296"/>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AE72EA04-6C4F-4D04-9A7D-CE190AFC567F}"/>
              </a:ext>
            </a:extLst>
          </p:cNvPr>
          <p:cNvSpPr>
            <a:spLocks noGrp="1" noChangeArrowheads="1"/>
          </p:cNvSpPr>
          <p:nvPr>
            <p:ph type="dt" sz="half" idx="10"/>
          </p:nvPr>
        </p:nvSpPr>
        <p:spPr>
          <a:ln/>
        </p:spPr>
        <p:txBody>
          <a:bodyPr/>
          <a:lstStyle>
            <a:lvl1pPr>
              <a:defRPr/>
            </a:lvl1pPr>
          </a:lstStyle>
          <a:p>
            <a:pPr>
              <a:defRPr/>
            </a:pPr>
            <a:endParaRPr lang="it-IT"/>
          </a:p>
        </p:txBody>
      </p:sp>
      <p:sp>
        <p:nvSpPr>
          <p:cNvPr id="4" name="Rectangle 5">
            <a:extLst>
              <a:ext uri="{FF2B5EF4-FFF2-40B4-BE49-F238E27FC236}">
                <a16:creationId xmlns:a16="http://schemas.microsoft.com/office/drawing/2014/main" id="{011CB3DB-E114-4F68-A758-94D6B7482B94}"/>
              </a:ext>
            </a:extLst>
          </p:cNvPr>
          <p:cNvSpPr>
            <a:spLocks noGrp="1" noChangeArrowheads="1"/>
          </p:cNvSpPr>
          <p:nvPr>
            <p:ph type="ftr" sz="quarter" idx="11"/>
          </p:nvPr>
        </p:nvSpPr>
        <p:spPr>
          <a:ln/>
        </p:spPr>
        <p:txBody>
          <a:bodyPr/>
          <a:lstStyle>
            <a:lvl1pPr>
              <a:defRPr/>
            </a:lvl1pPr>
          </a:lstStyle>
          <a:p>
            <a:pPr>
              <a:defRPr/>
            </a:pPr>
            <a:endParaRPr lang="it-IT"/>
          </a:p>
        </p:txBody>
      </p:sp>
      <p:sp>
        <p:nvSpPr>
          <p:cNvPr id="5" name="Rectangle 6">
            <a:extLst>
              <a:ext uri="{FF2B5EF4-FFF2-40B4-BE49-F238E27FC236}">
                <a16:creationId xmlns:a16="http://schemas.microsoft.com/office/drawing/2014/main" id="{CBE90044-6FB2-4655-A78B-13B571E68639}"/>
              </a:ext>
            </a:extLst>
          </p:cNvPr>
          <p:cNvSpPr>
            <a:spLocks noGrp="1" noChangeArrowheads="1"/>
          </p:cNvSpPr>
          <p:nvPr>
            <p:ph type="sldNum" sz="quarter" idx="12"/>
          </p:nvPr>
        </p:nvSpPr>
        <p:spPr>
          <a:ln/>
        </p:spPr>
        <p:txBody>
          <a:bodyPr/>
          <a:lstStyle>
            <a:lvl1pPr>
              <a:defRPr/>
            </a:lvl1pPr>
          </a:lstStyle>
          <a:p>
            <a:fld id="{9C2C3311-5FD2-4DEF-B415-9053B8BE2683}" type="slidenum">
              <a:rPr lang="it-IT" altLang="en-US"/>
              <a:pPr/>
              <a:t>‹#›</a:t>
            </a:fld>
            <a:endParaRPr lang="it-IT" altLang="en-US"/>
          </a:p>
        </p:txBody>
      </p:sp>
    </p:spTree>
    <p:extLst>
      <p:ext uri="{BB962C8B-B14F-4D97-AF65-F5344CB8AC3E}">
        <p14:creationId xmlns:p14="http://schemas.microsoft.com/office/powerpoint/2010/main" val="1382026272"/>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D9A07A8-41EC-442E-9629-EBA2BFDFCCC3}"/>
              </a:ext>
            </a:extLst>
          </p:cNvPr>
          <p:cNvSpPr>
            <a:spLocks noGrp="1" noChangeArrowheads="1"/>
          </p:cNvSpPr>
          <p:nvPr>
            <p:ph type="dt" sz="half" idx="10"/>
          </p:nvPr>
        </p:nvSpPr>
        <p:spPr>
          <a:ln/>
        </p:spPr>
        <p:txBody>
          <a:bodyPr/>
          <a:lstStyle>
            <a:lvl1pPr>
              <a:defRPr/>
            </a:lvl1pPr>
          </a:lstStyle>
          <a:p>
            <a:pPr>
              <a:defRPr/>
            </a:pPr>
            <a:endParaRPr lang="it-IT"/>
          </a:p>
        </p:txBody>
      </p:sp>
      <p:sp>
        <p:nvSpPr>
          <p:cNvPr id="3" name="Rectangle 5">
            <a:extLst>
              <a:ext uri="{FF2B5EF4-FFF2-40B4-BE49-F238E27FC236}">
                <a16:creationId xmlns:a16="http://schemas.microsoft.com/office/drawing/2014/main" id="{292C4137-C13C-484D-8380-FABBB14E83AF}"/>
              </a:ext>
            </a:extLst>
          </p:cNvPr>
          <p:cNvSpPr>
            <a:spLocks noGrp="1" noChangeArrowheads="1"/>
          </p:cNvSpPr>
          <p:nvPr>
            <p:ph type="ftr" sz="quarter" idx="11"/>
          </p:nvPr>
        </p:nvSpPr>
        <p:spPr>
          <a:ln/>
        </p:spPr>
        <p:txBody>
          <a:bodyPr/>
          <a:lstStyle>
            <a:lvl1pPr>
              <a:defRPr/>
            </a:lvl1pPr>
          </a:lstStyle>
          <a:p>
            <a:pPr>
              <a:defRPr/>
            </a:pPr>
            <a:endParaRPr lang="it-IT"/>
          </a:p>
        </p:txBody>
      </p:sp>
      <p:sp>
        <p:nvSpPr>
          <p:cNvPr id="4" name="Rectangle 6">
            <a:extLst>
              <a:ext uri="{FF2B5EF4-FFF2-40B4-BE49-F238E27FC236}">
                <a16:creationId xmlns:a16="http://schemas.microsoft.com/office/drawing/2014/main" id="{AFF79C50-B517-4108-811E-0739A4E28127}"/>
              </a:ext>
            </a:extLst>
          </p:cNvPr>
          <p:cNvSpPr>
            <a:spLocks noGrp="1" noChangeArrowheads="1"/>
          </p:cNvSpPr>
          <p:nvPr>
            <p:ph type="sldNum" sz="quarter" idx="12"/>
          </p:nvPr>
        </p:nvSpPr>
        <p:spPr>
          <a:ln/>
        </p:spPr>
        <p:txBody>
          <a:bodyPr/>
          <a:lstStyle>
            <a:lvl1pPr>
              <a:defRPr/>
            </a:lvl1pPr>
          </a:lstStyle>
          <a:p>
            <a:fld id="{C52CAB03-3CD3-4515-829A-73FD0F2D076C}" type="slidenum">
              <a:rPr lang="it-IT" altLang="en-US"/>
              <a:pPr/>
              <a:t>‹#›</a:t>
            </a:fld>
            <a:endParaRPr lang="it-IT" altLang="en-US"/>
          </a:p>
        </p:txBody>
      </p:sp>
    </p:spTree>
    <p:extLst>
      <p:ext uri="{BB962C8B-B14F-4D97-AF65-F5344CB8AC3E}">
        <p14:creationId xmlns:p14="http://schemas.microsoft.com/office/powerpoint/2010/main" val="3554895336"/>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4">
            <a:extLst>
              <a:ext uri="{FF2B5EF4-FFF2-40B4-BE49-F238E27FC236}">
                <a16:creationId xmlns:a16="http://schemas.microsoft.com/office/drawing/2014/main" id="{36444494-4967-46AE-B7BD-40667CFBF2CA}"/>
              </a:ext>
            </a:extLst>
          </p:cNvPr>
          <p:cNvSpPr>
            <a:spLocks noGrp="1" noChangeArrowheads="1"/>
          </p:cNvSpPr>
          <p:nvPr>
            <p:ph type="dt" sz="half" idx="10"/>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3A9879DD-7475-4DCF-AC43-A3C482A4D454}"/>
              </a:ext>
            </a:extLst>
          </p:cNvPr>
          <p:cNvSpPr>
            <a:spLocks noGrp="1" noChangeArrowheads="1"/>
          </p:cNvSpPr>
          <p:nvPr>
            <p:ph type="ftr" sz="quarter" idx="11"/>
          </p:nvPr>
        </p:nvSpPr>
        <p:spPr>
          <a:ln/>
        </p:spPr>
        <p:txBody>
          <a:bodyPr/>
          <a:lstStyle>
            <a:lvl1pPr>
              <a:defRPr/>
            </a:lvl1pPr>
          </a:lstStyle>
          <a:p>
            <a:pPr>
              <a:defRPr/>
            </a:pPr>
            <a:endParaRPr lang="it-IT"/>
          </a:p>
        </p:txBody>
      </p:sp>
      <p:sp>
        <p:nvSpPr>
          <p:cNvPr id="7" name="Rectangle 6">
            <a:extLst>
              <a:ext uri="{FF2B5EF4-FFF2-40B4-BE49-F238E27FC236}">
                <a16:creationId xmlns:a16="http://schemas.microsoft.com/office/drawing/2014/main" id="{4C143218-ECD5-4050-A0B2-4BC07A697DD5}"/>
              </a:ext>
            </a:extLst>
          </p:cNvPr>
          <p:cNvSpPr>
            <a:spLocks noGrp="1" noChangeArrowheads="1"/>
          </p:cNvSpPr>
          <p:nvPr>
            <p:ph type="sldNum" sz="quarter" idx="12"/>
          </p:nvPr>
        </p:nvSpPr>
        <p:spPr>
          <a:ln/>
        </p:spPr>
        <p:txBody>
          <a:bodyPr/>
          <a:lstStyle>
            <a:lvl1pPr>
              <a:defRPr/>
            </a:lvl1pPr>
          </a:lstStyle>
          <a:p>
            <a:fld id="{76D8B22A-53BD-48B7-9C2A-DCAE82FD1EC2}" type="slidenum">
              <a:rPr lang="it-IT" altLang="en-US"/>
              <a:pPr/>
              <a:t>‹#›</a:t>
            </a:fld>
            <a:endParaRPr lang="it-IT" altLang="en-US"/>
          </a:p>
        </p:txBody>
      </p:sp>
    </p:spTree>
    <p:extLst>
      <p:ext uri="{BB962C8B-B14F-4D97-AF65-F5344CB8AC3E}">
        <p14:creationId xmlns:p14="http://schemas.microsoft.com/office/powerpoint/2010/main" val="664385586"/>
      </p:ext>
    </p:extLst>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4">
            <a:extLst>
              <a:ext uri="{FF2B5EF4-FFF2-40B4-BE49-F238E27FC236}">
                <a16:creationId xmlns:a16="http://schemas.microsoft.com/office/drawing/2014/main" id="{41E5B7DF-1336-491B-8CF5-DD34E5C9B6E9}"/>
              </a:ext>
            </a:extLst>
          </p:cNvPr>
          <p:cNvSpPr>
            <a:spLocks noGrp="1" noChangeArrowheads="1"/>
          </p:cNvSpPr>
          <p:nvPr>
            <p:ph type="dt" sz="half" idx="10"/>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40735D8B-6800-4F7F-AF84-91EADD48DD4F}"/>
              </a:ext>
            </a:extLst>
          </p:cNvPr>
          <p:cNvSpPr>
            <a:spLocks noGrp="1" noChangeArrowheads="1"/>
          </p:cNvSpPr>
          <p:nvPr>
            <p:ph type="ftr" sz="quarter" idx="11"/>
          </p:nvPr>
        </p:nvSpPr>
        <p:spPr>
          <a:ln/>
        </p:spPr>
        <p:txBody>
          <a:bodyPr/>
          <a:lstStyle>
            <a:lvl1pPr>
              <a:defRPr/>
            </a:lvl1pPr>
          </a:lstStyle>
          <a:p>
            <a:pPr>
              <a:defRPr/>
            </a:pPr>
            <a:endParaRPr lang="it-IT"/>
          </a:p>
        </p:txBody>
      </p:sp>
      <p:sp>
        <p:nvSpPr>
          <p:cNvPr id="7" name="Rectangle 6">
            <a:extLst>
              <a:ext uri="{FF2B5EF4-FFF2-40B4-BE49-F238E27FC236}">
                <a16:creationId xmlns:a16="http://schemas.microsoft.com/office/drawing/2014/main" id="{0790A51D-9D5F-436C-880F-0D6DA115CFE5}"/>
              </a:ext>
            </a:extLst>
          </p:cNvPr>
          <p:cNvSpPr>
            <a:spLocks noGrp="1" noChangeArrowheads="1"/>
          </p:cNvSpPr>
          <p:nvPr>
            <p:ph type="sldNum" sz="quarter" idx="12"/>
          </p:nvPr>
        </p:nvSpPr>
        <p:spPr>
          <a:ln/>
        </p:spPr>
        <p:txBody>
          <a:bodyPr/>
          <a:lstStyle>
            <a:lvl1pPr>
              <a:defRPr/>
            </a:lvl1pPr>
          </a:lstStyle>
          <a:p>
            <a:fld id="{CF3966BE-5038-4EAE-B770-F4520A3DC9D1}" type="slidenum">
              <a:rPr lang="it-IT" altLang="en-US"/>
              <a:pPr/>
              <a:t>‹#›</a:t>
            </a:fld>
            <a:endParaRPr lang="it-IT" altLang="en-US"/>
          </a:p>
        </p:txBody>
      </p:sp>
    </p:spTree>
    <p:extLst>
      <p:ext uri="{BB962C8B-B14F-4D97-AF65-F5344CB8AC3E}">
        <p14:creationId xmlns:p14="http://schemas.microsoft.com/office/powerpoint/2010/main" val="3216916902"/>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6EAE804-35CE-440B-A8D3-4C9ECE1A8809}"/>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en-US"/>
              <a:t>Fare clic per modificare lo stile del titolo dello schema</a:t>
            </a:r>
          </a:p>
        </p:txBody>
      </p:sp>
      <p:sp>
        <p:nvSpPr>
          <p:cNvPr id="1027" name="Rectangle 3">
            <a:extLst>
              <a:ext uri="{FF2B5EF4-FFF2-40B4-BE49-F238E27FC236}">
                <a16:creationId xmlns:a16="http://schemas.microsoft.com/office/drawing/2014/main" id="{4A297D83-67E8-49C3-9B25-45E200C22ECC}"/>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en-US"/>
              <a:t>Fare clic per modificare gli stili del testo dello schema</a:t>
            </a:r>
          </a:p>
          <a:p>
            <a:pPr lvl="1"/>
            <a:r>
              <a:rPr lang="it-IT" altLang="en-US"/>
              <a:t>Secondo livello</a:t>
            </a:r>
          </a:p>
          <a:p>
            <a:pPr lvl="2"/>
            <a:r>
              <a:rPr lang="it-IT" altLang="en-US"/>
              <a:t>Terzo livello</a:t>
            </a:r>
          </a:p>
          <a:p>
            <a:pPr lvl="3"/>
            <a:r>
              <a:rPr lang="it-IT" altLang="en-US"/>
              <a:t>Quarto livello</a:t>
            </a:r>
          </a:p>
          <a:p>
            <a:pPr lvl="4"/>
            <a:r>
              <a:rPr lang="it-IT" altLang="en-US"/>
              <a:t>Quinto livello</a:t>
            </a:r>
          </a:p>
        </p:txBody>
      </p:sp>
      <p:sp>
        <p:nvSpPr>
          <p:cNvPr id="1028" name="Rectangle 4">
            <a:extLst>
              <a:ext uri="{FF2B5EF4-FFF2-40B4-BE49-F238E27FC236}">
                <a16:creationId xmlns:a16="http://schemas.microsoft.com/office/drawing/2014/main" id="{3ED7AE59-079A-40CA-8DBF-8A814EBAE2DE}"/>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vl1pPr>
          </a:lstStyle>
          <a:p>
            <a:pPr>
              <a:defRPr/>
            </a:pPr>
            <a:endParaRPr lang="it-IT"/>
          </a:p>
        </p:txBody>
      </p:sp>
      <p:sp>
        <p:nvSpPr>
          <p:cNvPr id="1029" name="Rectangle 5">
            <a:extLst>
              <a:ext uri="{FF2B5EF4-FFF2-40B4-BE49-F238E27FC236}">
                <a16:creationId xmlns:a16="http://schemas.microsoft.com/office/drawing/2014/main" id="{1A44F281-F33C-442C-B9AF-3E4D4AA9E0ED}"/>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it-IT"/>
          </a:p>
        </p:txBody>
      </p:sp>
      <p:sp>
        <p:nvSpPr>
          <p:cNvPr id="1030" name="Rectangle 6">
            <a:extLst>
              <a:ext uri="{FF2B5EF4-FFF2-40B4-BE49-F238E27FC236}">
                <a16:creationId xmlns:a16="http://schemas.microsoft.com/office/drawing/2014/main" id="{F71F6CCA-8DF8-4296-94FC-0678F1773EA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CF4C2054-E4D9-4E62-85F9-BD86B268C727}" type="slidenum">
              <a:rPr lang="it-IT" altLang="en-US"/>
              <a:pPr/>
              <a:t>‹#›</a:t>
            </a:fld>
            <a:endParaRPr lang="it-IT" alt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p:zoom/>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2DA2C202-D998-4954-B8C1-F1915094E18D}"/>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en-US"/>
              <a:t>Fare clic per modificare lo stile del titolo dello schema</a:t>
            </a:r>
          </a:p>
        </p:txBody>
      </p:sp>
      <p:sp>
        <p:nvSpPr>
          <p:cNvPr id="2051" name="Rectangle 3">
            <a:extLst>
              <a:ext uri="{FF2B5EF4-FFF2-40B4-BE49-F238E27FC236}">
                <a16:creationId xmlns:a16="http://schemas.microsoft.com/office/drawing/2014/main" id="{5A191005-3CDF-45B8-BAA6-283E2061660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en-US"/>
              <a:t>Fare clic per modificare gli stili del testo dello schema</a:t>
            </a:r>
          </a:p>
          <a:p>
            <a:pPr lvl="1"/>
            <a:r>
              <a:rPr lang="it-IT" altLang="en-US"/>
              <a:t>Secondo livello</a:t>
            </a:r>
          </a:p>
          <a:p>
            <a:pPr lvl="2"/>
            <a:r>
              <a:rPr lang="it-IT" altLang="en-US"/>
              <a:t>Terzo livello</a:t>
            </a:r>
          </a:p>
          <a:p>
            <a:pPr lvl="3"/>
            <a:r>
              <a:rPr lang="it-IT" altLang="en-US"/>
              <a:t>Quarto livello</a:t>
            </a:r>
          </a:p>
          <a:p>
            <a:pPr lvl="4"/>
            <a:r>
              <a:rPr lang="it-IT" altLang="en-US"/>
              <a:t>Quinto livello</a:t>
            </a:r>
          </a:p>
        </p:txBody>
      </p:sp>
      <p:sp>
        <p:nvSpPr>
          <p:cNvPr id="453636" name="Rectangle 4">
            <a:extLst>
              <a:ext uri="{FF2B5EF4-FFF2-40B4-BE49-F238E27FC236}">
                <a16:creationId xmlns:a16="http://schemas.microsoft.com/office/drawing/2014/main" id="{04B56884-E90A-4D1D-ACF3-B7C333944CC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vl1pPr>
          </a:lstStyle>
          <a:p>
            <a:pPr>
              <a:defRPr/>
            </a:pPr>
            <a:endParaRPr lang="it-IT"/>
          </a:p>
        </p:txBody>
      </p:sp>
      <p:sp>
        <p:nvSpPr>
          <p:cNvPr id="453637" name="Rectangle 5">
            <a:extLst>
              <a:ext uri="{FF2B5EF4-FFF2-40B4-BE49-F238E27FC236}">
                <a16:creationId xmlns:a16="http://schemas.microsoft.com/office/drawing/2014/main" id="{D4D354E3-7916-43C9-AF0B-988267F88765}"/>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it-IT"/>
          </a:p>
        </p:txBody>
      </p:sp>
      <p:sp>
        <p:nvSpPr>
          <p:cNvPr id="453638" name="Rectangle 6">
            <a:extLst>
              <a:ext uri="{FF2B5EF4-FFF2-40B4-BE49-F238E27FC236}">
                <a16:creationId xmlns:a16="http://schemas.microsoft.com/office/drawing/2014/main" id="{C5E27378-711D-4265-9317-F1AF8368A50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29F6127A-B649-4D3E-A2E6-5F22E6A2B1F3}" type="slidenum">
              <a:rPr lang="it-IT" altLang="en-US"/>
              <a:pPr/>
              <a:t>‹#›</a:t>
            </a:fld>
            <a:endParaRPr lang="it-IT"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ransition>
    <p:zoom/>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8" descr="3 univ 2">
            <a:extLst>
              <a:ext uri="{FF2B5EF4-FFF2-40B4-BE49-F238E27FC236}">
                <a16:creationId xmlns:a16="http://schemas.microsoft.com/office/drawing/2014/main" id="{8B83AEC4-E74E-4443-A4A8-8428054DA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115888"/>
            <a:ext cx="1728787"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20">
            <a:extLst>
              <a:ext uri="{FF2B5EF4-FFF2-40B4-BE49-F238E27FC236}">
                <a16:creationId xmlns:a16="http://schemas.microsoft.com/office/drawing/2014/main" id="{7017E8D1-EBD3-4C2A-A595-9AABE371B6A4}"/>
              </a:ext>
            </a:extLst>
          </p:cNvPr>
          <p:cNvSpPr>
            <a:spLocks noGrp="1" noChangeArrowheads="1"/>
          </p:cNvSpPr>
          <p:nvPr>
            <p:ph type="subTitle" idx="1"/>
          </p:nvPr>
        </p:nvSpPr>
        <p:spPr>
          <a:xfrm>
            <a:off x="214313" y="2744788"/>
            <a:ext cx="8715375" cy="1368425"/>
          </a:xfrm>
          <a:noFill/>
        </p:spPr>
        <p:txBody>
          <a:bodyPr/>
          <a:lstStyle/>
          <a:p>
            <a:pPr eaLnBrk="1" hangingPunct="1">
              <a:lnSpc>
                <a:spcPct val="160000"/>
              </a:lnSpc>
            </a:pPr>
            <a:r>
              <a:rPr lang="it-IT" altLang="en-US" sz="3600" b="1">
                <a:solidFill>
                  <a:srgbClr val="FF0000"/>
                </a:solidFill>
                <a:latin typeface="Arial Narrow" panose="020B0606020202030204" pitchFamily="34" charset="0"/>
              </a:rPr>
              <a:t>Gilbert Cell Mixer</a:t>
            </a:r>
          </a:p>
        </p:txBody>
      </p:sp>
      <p:sp>
        <p:nvSpPr>
          <p:cNvPr id="9" name="Text Box 27">
            <a:extLst>
              <a:ext uri="{FF2B5EF4-FFF2-40B4-BE49-F238E27FC236}">
                <a16:creationId xmlns:a16="http://schemas.microsoft.com/office/drawing/2014/main" id="{280CC224-5A2C-47D3-8331-5430EFBCE8D2}"/>
              </a:ext>
            </a:extLst>
          </p:cNvPr>
          <p:cNvSpPr txBox="1">
            <a:spLocks noChangeArrowheads="1"/>
          </p:cNvSpPr>
          <p:nvPr/>
        </p:nvSpPr>
        <p:spPr bwMode="auto">
          <a:xfrm>
            <a:off x="2411413" y="5273675"/>
            <a:ext cx="4138612" cy="679450"/>
          </a:xfrm>
          <a:prstGeom prst="rect">
            <a:avLst/>
          </a:prstGeom>
          <a:noFill/>
          <a:ln w="9525">
            <a:noFill/>
            <a:miter lim="800000"/>
            <a:headEnd/>
            <a:tailEnd/>
          </a:ln>
        </p:spPr>
        <p:txBody>
          <a:bodyPr>
            <a:spAutoFit/>
          </a:bodyPr>
          <a:lstStyle/>
          <a:p>
            <a:pPr algn="ctr" eaLnBrk="1" hangingPunct="1">
              <a:lnSpc>
                <a:spcPct val="70000"/>
              </a:lnSpc>
              <a:spcBef>
                <a:spcPct val="50000"/>
              </a:spcBef>
              <a:defRPr/>
            </a:pPr>
            <a:r>
              <a:rPr lang="it-IT" sz="2000" b="1" i="1" dirty="0">
                <a:solidFill>
                  <a:schemeClr val="accent4"/>
                </a:solidFill>
                <a:latin typeface="Arial Narrow" pitchFamily="34" charset="0"/>
              </a:rPr>
              <a:t>University of Pavia</a:t>
            </a:r>
          </a:p>
          <a:p>
            <a:pPr algn="ctr" eaLnBrk="1" hangingPunct="1">
              <a:lnSpc>
                <a:spcPct val="70000"/>
              </a:lnSpc>
              <a:spcBef>
                <a:spcPct val="50000"/>
              </a:spcBef>
              <a:defRPr/>
            </a:pPr>
            <a:r>
              <a:rPr lang="it-IT" sz="2000" b="1" i="1" dirty="0">
                <a:solidFill>
                  <a:schemeClr val="accent4"/>
                </a:solidFill>
                <a:latin typeface="Arial Narrow" pitchFamily="34" charset="0"/>
              </a:rPr>
              <a:t>http://www.unipv.it/</a:t>
            </a:r>
            <a:r>
              <a:rPr lang="it-IT" sz="2000" b="1" i="1" dirty="0" err="1">
                <a:solidFill>
                  <a:schemeClr val="accent4"/>
                </a:solidFill>
                <a:latin typeface="Arial Narrow" pitchFamily="34" charset="0"/>
              </a:rPr>
              <a:t>aic</a:t>
            </a:r>
            <a:r>
              <a:rPr lang="it-IT" sz="2000" b="1" i="1" dirty="0">
                <a:solidFill>
                  <a:schemeClr val="accent4"/>
                </a:solidFill>
                <a:latin typeface="Arial Narrow" pitchFamily="34" charset="0"/>
              </a:rPr>
              <a:t>/ </a:t>
            </a:r>
          </a:p>
        </p:txBody>
      </p:sp>
      <p:sp>
        <p:nvSpPr>
          <p:cNvPr id="10" name="Text Box 28">
            <a:extLst>
              <a:ext uri="{FF2B5EF4-FFF2-40B4-BE49-F238E27FC236}">
                <a16:creationId xmlns:a16="http://schemas.microsoft.com/office/drawing/2014/main" id="{19A93245-BE32-42DD-8A8D-BF7A5040767B}"/>
              </a:ext>
            </a:extLst>
          </p:cNvPr>
          <p:cNvSpPr txBox="1">
            <a:spLocks noChangeArrowheads="1"/>
          </p:cNvSpPr>
          <p:nvPr/>
        </p:nvSpPr>
        <p:spPr bwMode="auto">
          <a:xfrm>
            <a:off x="323850" y="365125"/>
            <a:ext cx="6553200" cy="398463"/>
          </a:xfrm>
          <a:prstGeom prst="rect">
            <a:avLst/>
          </a:prstGeom>
          <a:noFill/>
          <a:ln w="9525">
            <a:noFill/>
            <a:miter lim="800000"/>
            <a:headEnd/>
            <a:tailEnd/>
          </a:ln>
        </p:spPr>
        <p:txBody>
          <a:bodyPr>
            <a:spAutoFit/>
          </a:bodyPr>
          <a:lstStyle/>
          <a:p>
            <a:pPr algn="r" eaLnBrk="1" hangingPunct="1">
              <a:lnSpc>
                <a:spcPct val="70000"/>
              </a:lnSpc>
              <a:spcBef>
                <a:spcPct val="50000"/>
              </a:spcBef>
              <a:defRPr/>
            </a:pPr>
            <a:r>
              <a:rPr lang="it-IT" sz="2800" b="1" i="1" dirty="0">
                <a:solidFill>
                  <a:schemeClr val="accent4"/>
                </a:solidFill>
                <a:latin typeface="Arial Narrow" pitchFamily="34" charset="0"/>
              </a:rPr>
              <a:t>RF </a:t>
            </a:r>
            <a:r>
              <a:rPr lang="it-IT" sz="2800" b="1" i="1" dirty="0" err="1">
                <a:solidFill>
                  <a:schemeClr val="accent4"/>
                </a:solidFill>
                <a:latin typeface="Arial Narrow" pitchFamily="34" charset="0"/>
              </a:rPr>
              <a:t>Microelectronics</a:t>
            </a:r>
            <a:endParaRPr lang="it-IT" sz="2800" b="1" i="1" dirty="0">
              <a:solidFill>
                <a:schemeClr val="accent4"/>
              </a:solidFill>
              <a:latin typeface="Arial Narrow" pitchFamily="34" charset="0"/>
            </a:endParaRPr>
          </a:p>
        </p:txBody>
      </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asellaDiTesto 4">
            <a:extLst>
              <a:ext uri="{FF2B5EF4-FFF2-40B4-BE49-F238E27FC236}">
                <a16:creationId xmlns:a16="http://schemas.microsoft.com/office/drawing/2014/main" id="{6931056F-DB47-42C6-8BE5-8680B29CFDD5}"/>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it-IT" altLang="en-US" b="1" i="1">
                <a:solidFill>
                  <a:srgbClr val="FF0000"/>
                </a:solidFill>
                <a:latin typeface="Calibri" panose="020F0502020204030204" pitchFamily="34" charset="0"/>
              </a:rPr>
              <a:t>Question #1</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D8732605-D888-480E-BA06-F7E253A8E7E8}"/>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2532" name="Immagine 15">
            <a:extLst>
              <a:ext uri="{FF2B5EF4-FFF2-40B4-BE49-F238E27FC236}">
                <a16:creationId xmlns:a16="http://schemas.microsoft.com/office/drawing/2014/main" id="{18B45B87-034B-484A-89FA-68F7D495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CasellaDiTesto 26">
            <a:extLst>
              <a:ext uri="{FF2B5EF4-FFF2-40B4-BE49-F238E27FC236}">
                <a16:creationId xmlns:a16="http://schemas.microsoft.com/office/drawing/2014/main" id="{6ED8F74C-97B6-4649-B789-82E03C0D5C7A}"/>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2534" name="Slide Number Placeholder 2">
            <a:extLst>
              <a:ext uri="{FF2B5EF4-FFF2-40B4-BE49-F238E27FC236}">
                <a16:creationId xmlns:a16="http://schemas.microsoft.com/office/drawing/2014/main" id="{1BC92F0E-D1B6-489A-8C4C-71D3768E86F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fld id="{88E91848-91B9-48CF-8ACD-83A7F1B11EDC}" type="slidenum">
              <a:rPr lang="it-IT" altLang="en-US" sz="1400"/>
              <a:pPr>
                <a:spcBef>
                  <a:spcPct val="0"/>
                </a:spcBef>
                <a:buFontTx/>
                <a:buNone/>
              </a:pPr>
              <a:t>10</a:t>
            </a:fld>
            <a:endParaRPr lang="it-IT" altLang="en-US" sz="1400"/>
          </a:p>
        </p:txBody>
      </p:sp>
      <p:sp>
        <p:nvSpPr>
          <p:cNvPr id="22535" name="Rettangolo 2">
            <a:extLst>
              <a:ext uri="{FF2B5EF4-FFF2-40B4-BE49-F238E27FC236}">
                <a16:creationId xmlns:a16="http://schemas.microsoft.com/office/drawing/2014/main" id="{C05C3B73-FCC0-41A2-87C8-A281908DD93F}"/>
              </a:ext>
            </a:extLst>
          </p:cNvPr>
          <p:cNvSpPr>
            <a:spLocks noChangeArrowheads="1"/>
          </p:cNvSpPr>
          <p:nvPr/>
        </p:nvSpPr>
        <p:spPr bwMode="auto">
          <a:xfrm>
            <a:off x="943515" y="1970551"/>
            <a:ext cx="7718108"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None/>
            </a:pPr>
            <a:r>
              <a:rPr lang="it-IT" altLang="en-US" sz="2000" dirty="0">
                <a:latin typeface="Calibri"/>
                <a:cs typeface="Arial"/>
              </a:rPr>
              <a:t>1. </a:t>
            </a:r>
            <a:r>
              <a:rPr lang="it-IT" sz="2000" dirty="0">
                <a:latin typeface="Times New Roman"/>
                <a:cs typeface="Times New Roman"/>
              </a:rPr>
              <a:t>CMOS </a:t>
            </a:r>
            <a:r>
              <a:rPr lang="it-IT" sz="2000" dirty="0" err="1">
                <a:latin typeface="Times New Roman"/>
                <a:cs typeface="Times New Roman"/>
              </a:rPr>
              <a:t>fabrication</a:t>
            </a:r>
            <a:r>
              <a:rPr lang="it-IT" sz="2000" dirty="0">
                <a:latin typeface="Times New Roman"/>
                <a:cs typeface="Times New Roman"/>
              </a:rPr>
              <a:t> </a:t>
            </a:r>
            <a:r>
              <a:rPr lang="it-IT" sz="2000" dirty="0" err="1">
                <a:latin typeface="Times New Roman"/>
                <a:cs typeface="Times New Roman"/>
              </a:rPr>
              <a:t>processes</a:t>
            </a:r>
            <a:r>
              <a:rPr lang="it-IT" sz="2000" dirty="0">
                <a:latin typeface="Times New Roman"/>
                <a:cs typeface="Times New Roman"/>
              </a:rPr>
              <a:t> with </a:t>
            </a:r>
            <a:r>
              <a:rPr lang="it-IT" sz="2000" dirty="0" err="1">
                <a:latin typeface="Times New Roman"/>
                <a:cs typeface="Times New Roman"/>
              </a:rPr>
              <a:t>channel</a:t>
            </a:r>
            <a:r>
              <a:rPr lang="it-IT" sz="2000" dirty="0">
                <a:latin typeface="Times New Roman"/>
                <a:cs typeface="Times New Roman"/>
              </a:rPr>
              <a:t> </a:t>
            </a:r>
            <a:r>
              <a:rPr lang="it-IT" sz="2000" dirty="0" err="1">
                <a:latin typeface="Times New Roman"/>
                <a:cs typeface="Times New Roman"/>
              </a:rPr>
              <a:t>lengths</a:t>
            </a:r>
            <a:r>
              <a:rPr lang="it-IT" sz="2000" dirty="0">
                <a:latin typeface="Times New Roman"/>
                <a:cs typeface="Times New Roman"/>
              </a:rPr>
              <a:t> (minimum </a:t>
            </a:r>
            <a:r>
              <a:rPr lang="it-IT" sz="2000" dirty="0" err="1">
                <a:latin typeface="Times New Roman"/>
                <a:cs typeface="Times New Roman"/>
              </a:rPr>
              <a:t>channel</a:t>
            </a:r>
            <a:r>
              <a:rPr lang="it-IT" sz="2000" dirty="0">
                <a:latin typeface="Times New Roman"/>
                <a:cs typeface="Times New Roman"/>
              </a:rPr>
              <a:t> ) in the nanoscale range are </a:t>
            </a:r>
            <a:r>
              <a:rPr lang="it-IT" sz="2000" dirty="0" err="1">
                <a:latin typeface="Times New Roman"/>
                <a:cs typeface="Times New Roman"/>
              </a:rPr>
              <a:t>plagued</a:t>
            </a:r>
            <a:r>
              <a:rPr lang="it-IT" sz="2000" dirty="0">
                <a:latin typeface="Times New Roman"/>
                <a:cs typeface="Times New Roman"/>
              </a:rPr>
              <a:t> by </a:t>
            </a:r>
            <a:r>
              <a:rPr lang="it-IT" sz="2000" dirty="0" err="1">
                <a:latin typeface="Times New Roman"/>
                <a:cs typeface="Times New Roman"/>
              </a:rPr>
              <a:t>several</a:t>
            </a:r>
            <a:r>
              <a:rPr lang="it-IT" sz="2000" dirty="0">
                <a:latin typeface="Times New Roman"/>
                <a:cs typeface="Times New Roman"/>
              </a:rPr>
              <a:t> second-</a:t>
            </a:r>
            <a:r>
              <a:rPr lang="it-IT" sz="2000" dirty="0" err="1">
                <a:latin typeface="Times New Roman"/>
                <a:cs typeface="Times New Roman"/>
              </a:rPr>
              <a:t>order</a:t>
            </a:r>
            <a:r>
              <a:rPr lang="it-IT" sz="2000" dirty="0">
                <a:latin typeface="Times New Roman"/>
                <a:cs typeface="Times New Roman"/>
              </a:rPr>
              <a:t> </a:t>
            </a:r>
            <a:r>
              <a:rPr lang="it-IT" sz="2000" dirty="0" err="1">
                <a:latin typeface="Times New Roman"/>
                <a:cs typeface="Times New Roman"/>
              </a:rPr>
              <a:t>undesired</a:t>
            </a:r>
            <a:r>
              <a:rPr lang="it-IT" sz="2000" dirty="0">
                <a:latin typeface="Times New Roman"/>
                <a:cs typeface="Times New Roman"/>
              </a:rPr>
              <a:t> </a:t>
            </a:r>
            <a:r>
              <a:rPr lang="it-IT" sz="2000" dirty="0" err="1">
                <a:latin typeface="Times New Roman"/>
                <a:cs typeface="Times New Roman"/>
              </a:rPr>
              <a:t>effects</a:t>
            </a:r>
            <a:r>
              <a:rPr lang="it-IT" sz="2000" dirty="0">
                <a:latin typeface="Times New Roman"/>
                <a:cs typeface="Times New Roman"/>
              </a:rPr>
              <a:t>, </a:t>
            </a:r>
            <a:r>
              <a:rPr lang="it-IT" sz="2000" dirty="0" err="1">
                <a:latin typeface="Times New Roman"/>
                <a:cs typeface="Times New Roman"/>
              </a:rPr>
              <a:t>that</a:t>
            </a:r>
            <a:r>
              <a:rPr lang="it-IT" sz="2000" dirty="0">
                <a:latin typeface="Times New Roman"/>
                <a:cs typeface="Times New Roman"/>
              </a:rPr>
              <a:t> </a:t>
            </a:r>
            <a:r>
              <a:rPr lang="it-IT" sz="2000" dirty="0" err="1">
                <a:latin typeface="Times New Roman"/>
                <a:cs typeface="Times New Roman"/>
              </a:rPr>
              <a:t>alter</a:t>
            </a:r>
            <a:r>
              <a:rPr lang="it-IT" sz="2000" dirty="0">
                <a:latin typeface="Times New Roman"/>
                <a:cs typeface="Times New Roman"/>
              </a:rPr>
              <a:t> the </a:t>
            </a:r>
            <a:r>
              <a:rPr lang="it-IT" sz="2000" dirty="0" err="1">
                <a:latin typeface="Times New Roman"/>
                <a:cs typeface="Times New Roman"/>
              </a:rPr>
              <a:t>device’s</a:t>
            </a:r>
            <a:r>
              <a:rPr lang="it-IT" sz="2000" dirty="0">
                <a:latin typeface="Times New Roman"/>
                <a:cs typeface="Times New Roman"/>
              </a:rPr>
              <a:t> </a:t>
            </a:r>
            <a:r>
              <a:rPr lang="it-IT" sz="2000" dirty="0" err="1">
                <a:latin typeface="Times New Roman"/>
                <a:cs typeface="Times New Roman"/>
              </a:rPr>
              <a:t>behavior</a:t>
            </a:r>
            <a:r>
              <a:rPr lang="it-IT" sz="2000" dirty="0">
                <a:latin typeface="Times New Roman"/>
                <a:cs typeface="Times New Roman"/>
              </a:rPr>
              <a:t> and </a:t>
            </a:r>
            <a:r>
              <a:rPr lang="it-IT" sz="2000" dirty="0" err="1">
                <a:latin typeface="Times New Roman"/>
                <a:cs typeface="Times New Roman"/>
              </a:rPr>
              <a:t>strongly</a:t>
            </a:r>
            <a:r>
              <a:rPr lang="it-IT" sz="2000" dirty="0">
                <a:latin typeface="Times New Roman"/>
                <a:cs typeface="Times New Roman"/>
              </a:rPr>
              <a:t> </a:t>
            </a:r>
            <a:r>
              <a:rPr lang="it-IT" sz="2000" dirty="0" err="1">
                <a:latin typeface="Times New Roman"/>
                <a:cs typeface="Times New Roman"/>
              </a:rPr>
              <a:t>limits</a:t>
            </a:r>
            <a:r>
              <a:rPr lang="it-IT" sz="2000" dirty="0">
                <a:latin typeface="Times New Roman"/>
                <a:cs typeface="Times New Roman"/>
              </a:rPr>
              <a:t> the </a:t>
            </a:r>
            <a:r>
              <a:rPr lang="it-IT" sz="2000" dirty="0" err="1">
                <a:latin typeface="Times New Roman"/>
                <a:cs typeface="Times New Roman"/>
              </a:rPr>
              <a:t>accuracy</a:t>
            </a:r>
            <a:r>
              <a:rPr lang="it-IT" sz="2000" dirty="0">
                <a:latin typeface="Times New Roman"/>
                <a:cs typeface="Times New Roman"/>
              </a:rPr>
              <a:t> and </a:t>
            </a:r>
            <a:r>
              <a:rPr lang="it-IT" sz="2000" dirty="0" err="1">
                <a:latin typeface="Times New Roman"/>
                <a:cs typeface="Times New Roman"/>
              </a:rPr>
              <a:t>effectiveness</a:t>
            </a:r>
            <a:r>
              <a:rPr lang="it-IT" sz="2000" dirty="0">
                <a:latin typeface="Times New Roman"/>
                <a:cs typeface="Times New Roman"/>
              </a:rPr>
              <a:t> of the </a:t>
            </a:r>
            <a:r>
              <a:rPr lang="it-IT" sz="2000" dirty="0" err="1">
                <a:latin typeface="Times New Roman"/>
                <a:cs typeface="Times New Roman"/>
              </a:rPr>
              <a:t>square-law</a:t>
            </a:r>
            <a:r>
              <a:rPr lang="it-IT" sz="2000" dirty="0">
                <a:latin typeface="Times New Roman"/>
                <a:cs typeface="Times New Roman"/>
              </a:rPr>
              <a:t> </a:t>
            </a:r>
            <a:r>
              <a:rPr lang="it-IT" sz="2000" dirty="0" err="1">
                <a:latin typeface="Times New Roman"/>
                <a:cs typeface="Times New Roman"/>
              </a:rPr>
              <a:t>equations</a:t>
            </a:r>
            <a:r>
              <a:rPr lang="it-IT" sz="2000" dirty="0">
                <a:latin typeface="Times New Roman"/>
                <a:cs typeface="Times New Roman"/>
              </a:rPr>
              <a:t> </a:t>
            </a:r>
            <a:r>
              <a:rPr lang="it-IT" sz="2000" dirty="0" err="1">
                <a:latin typeface="Times New Roman"/>
                <a:cs typeface="Times New Roman"/>
              </a:rPr>
              <a:t>traditionally</a:t>
            </a:r>
            <a:r>
              <a:rPr lang="it-IT" sz="2000" dirty="0">
                <a:latin typeface="Times New Roman"/>
                <a:cs typeface="Times New Roman"/>
              </a:rPr>
              <a:t> </a:t>
            </a:r>
            <a:r>
              <a:rPr lang="it-IT" sz="2000" dirty="0" err="1">
                <a:latin typeface="Times New Roman"/>
                <a:cs typeface="Times New Roman"/>
              </a:rPr>
              <a:t>used</a:t>
            </a:r>
            <a:r>
              <a:rPr lang="it-IT" sz="2000" dirty="0">
                <a:latin typeface="Times New Roman"/>
                <a:cs typeface="Times New Roman"/>
              </a:rPr>
              <a:t> to </a:t>
            </a:r>
            <a:r>
              <a:rPr lang="it-IT" sz="2000" dirty="0" err="1">
                <a:latin typeface="Times New Roman"/>
                <a:cs typeface="Times New Roman"/>
              </a:rPr>
              <a:t>determine</a:t>
            </a:r>
            <a:r>
              <a:rPr lang="it-IT" sz="2000" dirty="0">
                <a:latin typeface="Times New Roman"/>
                <a:cs typeface="Times New Roman"/>
              </a:rPr>
              <a:t> the MOSFET </a:t>
            </a:r>
            <a:r>
              <a:rPr lang="it-IT" sz="2000" dirty="0" err="1">
                <a:latin typeface="Times New Roman"/>
                <a:cs typeface="Times New Roman"/>
              </a:rPr>
              <a:t>operating</a:t>
            </a:r>
            <a:r>
              <a:rPr lang="it-IT" sz="2000" dirty="0">
                <a:latin typeface="Times New Roman"/>
                <a:cs typeface="Times New Roman"/>
              </a:rPr>
              <a:t> point. </a:t>
            </a:r>
            <a:endParaRPr lang="it-IT" altLang="en-US" sz="2000" dirty="0">
              <a:latin typeface="Calibri"/>
            </a:endParaRPr>
          </a:p>
          <a:p>
            <a:pPr>
              <a:spcBef>
                <a:spcPct val="0"/>
              </a:spcBef>
              <a:buNone/>
            </a:pPr>
            <a:endParaRPr lang="it-IT" sz="2000" dirty="0">
              <a:latin typeface="Times New Roman"/>
              <a:cs typeface="Times New Roman"/>
            </a:endParaRPr>
          </a:p>
          <a:p>
            <a:pPr>
              <a:spcBef>
                <a:spcPct val="0"/>
              </a:spcBef>
              <a:buNone/>
            </a:pPr>
            <a:r>
              <a:rPr lang="it-IT" altLang="en-US" sz="2000" dirty="0">
                <a:latin typeface="Calibri"/>
                <a:cs typeface="Arial"/>
              </a:rPr>
              <a:t>2.</a:t>
            </a:r>
            <a:r>
              <a:rPr lang="it-IT" sz="2000" dirty="0">
                <a:latin typeface="Times New Roman"/>
                <a:cs typeface="Times New Roman"/>
              </a:rPr>
              <a:t>systematic </a:t>
            </a:r>
            <a:r>
              <a:rPr lang="it-IT" sz="2000" dirty="0" err="1">
                <a:latin typeface="Times New Roman"/>
                <a:cs typeface="Times New Roman"/>
              </a:rPr>
              <a:t>approach</a:t>
            </a:r>
            <a:r>
              <a:rPr lang="it-IT" sz="2000" dirty="0">
                <a:latin typeface="Times New Roman"/>
                <a:cs typeface="Times New Roman"/>
              </a:rPr>
              <a:t> for </a:t>
            </a:r>
            <a:r>
              <a:rPr lang="it-IT" sz="2000" dirty="0" err="1">
                <a:latin typeface="Times New Roman"/>
                <a:cs typeface="Times New Roman"/>
              </a:rPr>
              <a:t>calculating</a:t>
            </a:r>
            <a:r>
              <a:rPr lang="it-IT" sz="2000" dirty="0">
                <a:latin typeface="Times New Roman"/>
                <a:cs typeface="Times New Roman"/>
              </a:rPr>
              <a:t> the W/L </a:t>
            </a:r>
            <a:r>
              <a:rPr lang="it-IT" sz="2000" dirty="0" err="1">
                <a:latin typeface="Times New Roman"/>
                <a:cs typeface="Times New Roman"/>
              </a:rPr>
              <a:t>transistor’s</a:t>
            </a:r>
            <a:r>
              <a:rPr lang="it-IT" sz="2000" dirty="0">
                <a:latin typeface="Times New Roman"/>
                <a:cs typeface="Times New Roman"/>
              </a:rPr>
              <a:t> </a:t>
            </a:r>
            <a:r>
              <a:rPr lang="it-IT" sz="2000" dirty="0" err="1">
                <a:latin typeface="Times New Roman"/>
                <a:cs typeface="Times New Roman"/>
              </a:rPr>
              <a:t>ratios</a:t>
            </a:r>
            <a:r>
              <a:rPr lang="it-IT" sz="2000" dirty="0">
                <a:latin typeface="Times New Roman"/>
                <a:cs typeface="Times New Roman"/>
              </a:rPr>
              <a:t> </a:t>
            </a:r>
            <a:r>
              <a:rPr lang="it-IT" sz="2000" dirty="0" err="1">
                <a:latin typeface="Times New Roman"/>
                <a:cs typeface="Times New Roman"/>
              </a:rPr>
              <a:t>required</a:t>
            </a:r>
            <a:r>
              <a:rPr lang="it-IT" sz="2000" dirty="0">
                <a:latin typeface="Times New Roman"/>
                <a:cs typeface="Times New Roman"/>
              </a:rPr>
              <a:t> for </a:t>
            </a:r>
            <a:r>
              <a:rPr lang="it-IT" sz="2000" dirty="0" err="1">
                <a:latin typeface="Times New Roman"/>
                <a:cs typeface="Times New Roman"/>
              </a:rPr>
              <a:t>achieving</a:t>
            </a:r>
            <a:r>
              <a:rPr lang="it-IT" sz="2000" dirty="0">
                <a:latin typeface="Times New Roman"/>
                <a:cs typeface="Times New Roman"/>
              </a:rPr>
              <a:t> the design </a:t>
            </a:r>
            <a:r>
              <a:rPr lang="it-IT" sz="2000" dirty="0" err="1">
                <a:latin typeface="Times New Roman"/>
                <a:cs typeface="Times New Roman"/>
              </a:rPr>
              <a:t>specifications</a:t>
            </a:r>
            <a:r>
              <a:rPr lang="it-IT" sz="2000" dirty="0">
                <a:latin typeface="Times New Roman"/>
                <a:cs typeface="Times New Roman"/>
              </a:rPr>
              <a:t>. The </a:t>
            </a:r>
            <a:r>
              <a:rPr lang="it-IT" sz="2000" dirty="0" err="1">
                <a:latin typeface="Times New Roman"/>
                <a:cs typeface="Times New Roman"/>
              </a:rPr>
              <a:t>systematic</a:t>
            </a:r>
            <a:r>
              <a:rPr lang="it-IT" sz="2000" dirty="0">
                <a:latin typeface="Times New Roman"/>
                <a:cs typeface="Times New Roman"/>
              </a:rPr>
              <a:t> </a:t>
            </a:r>
            <a:r>
              <a:rPr lang="it-IT" sz="2000" dirty="0" err="1">
                <a:latin typeface="Times New Roman"/>
                <a:cs typeface="Times New Roman"/>
              </a:rPr>
              <a:t>approach</a:t>
            </a:r>
            <a:r>
              <a:rPr lang="it-IT" sz="2000" dirty="0">
                <a:latin typeface="Times New Roman"/>
                <a:cs typeface="Times New Roman"/>
              </a:rPr>
              <a:t> exploits the </a:t>
            </a:r>
            <a:r>
              <a:rPr lang="it-IT" sz="2000" dirty="0" err="1">
                <a:latin typeface="Times New Roman"/>
                <a:cs typeface="Times New Roman"/>
              </a:rPr>
              <a:t>gm</a:t>
            </a:r>
            <a:r>
              <a:rPr lang="it-IT" sz="2000" dirty="0">
                <a:latin typeface="Times New Roman"/>
                <a:cs typeface="Times New Roman"/>
              </a:rPr>
              <a:t>/ID </a:t>
            </a:r>
            <a:r>
              <a:rPr lang="it-IT" sz="2000" dirty="0" err="1">
                <a:latin typeface="Times New Roman"/>
                <a:cs typeface="Times New Roman"/>
              </a:rPr>
              <a:t>methodology</a:t>
            </a:r>
            <a:r>
              <a:rPr lang="it-IT" sz="2000" dirty="0">
                <a:latin typeface="Times New Roman"/>
                <a:cs typeface="Times New Roman"/>
              </a:rPr>
              <a:t> and </a:t>
            </a:r>
            <a:r>
              <a:rPr lang="it-IT" sz="2000" dirty="0" err="1">
                <a:latin typeface="Times New Roman"/>
                <a:cs typeface="Times New Roman"/>
              </a:rPr>
              <a:t>it</a:t>
            </a:r>
            <a:r>
              <a:rPr lang="it-IT" sz="2000" dirty="0">
                <a:latin typeface="Times New Roman"/>
                <a:cs typeface="Times New Roman"/>
              </a:rPr>
              <a:t> </a:t>
            </a:r>
            <a:r>
              <a:rPr lang="it-IT" sz="2000" dirty="0" err="1">
                <a:latin typeface="Times New Roman"/>
                <a:cs typeface="Times New Roman"/>
              </a:rPr>
              <a:t>is</a:t>
            </a:r>
            <a:r>
              <a:rPr lang="it-IT" sz="2000" dirty="0">
                <a:latin typeface="Times New Roman"/>
                <a:cs typeface="Times New Roman"/>
              </a:rPr>
              <a:t> </a:t>
            </a:r>
            <a:r>
              <a:rPr lang="it-IT" sz="2000" dirty="0" err="1">
                <a:latin typeface="Times New Roman"/>
                <a:cs typeface="Times New Roman"/>
              </a:rPr>
              <a:t>based</a:t>
            </a:r>
            <a:r>
              <a:rPr lang="it-IT" sz="2000" dirty="0">
                <a:latin typeface="Times New Roman"/>
                <a:cs typeface="Times New Roman"/>
              </a:rPr>
              <a:t> on a </a:t>
            </a:r>
            <a:r>
              <a:rPr lang="it-IT" sz="2000" dirty="0" err="1">
                <a:latin typeface="Times New Roman"/>
                <a:cs typeface="Times New Roman"/>
              </a:rPr>
              <a:t>unified</a:t>
            </a:r>
            <a:r>
              <a:rPr lang="it-IT" sz="2000" dirty="0">
                <a:latin typeface="Times New Roman"/>
                <a:cs typeface="Times New Roman"/>
              </a:rPr>
              <a:t> treatment of </a:t>
            </a:r>
            <a:r>
              <a:rPr lang="it-IT" sz="2000" dirty="0" err="1">
                <a:latin typeface="Times New Roman"/>
                <a:cs typeface="Times New Roman"/>
              </a:rPr>
              <a:t>all</a:t>
            </a:r>
            <a:r>
              <a:rPr lang="it-IT" sz="2000" dirty="0">
                <a:latin typeface="Times New Roman"/>
                <a:cs typeface="Times New Roman"/>
              </a:rPr>
              <a:t> the </a:t>
            </a:r>
            <a:r>
              <a:rPr lang="it-IT" sz="2000" dirty="0" err="1">
                <a:latin typeface="Times New Roman"/>
                <a:cs typeface="Times New Roman"/>
              </a:rPr>
              <a:t>regions</a:t>
            </a:r>
            <a:r>
              <a:rPr lang="it-IT" sz="2000" dirty="0">
                <a:latin typeface="Times New Roman"/>
                <a:cs typeface="Times New Roman"/>
              </a:rPr>
              <a:t> of </a:t>
            </a:r>
            <a:r>
              <a:rPr lang="it-IT" sz="2000" dirty="0" err="1">
                <a:latin typeface="Times New Roman"/>
                <a:cs typeface="Times New Roman"/>
              </a:rPr>
              <a:t>operation</a:t>
            </a:r>
            <a:r>
              <a:rPr lang="it-IT" sz="2000" dirty="0">
                <a:latin typeface="Times New Roman"/>
                <a:cs typeface="Times New Roman"/>
              </a:rPr>
              <a:t> of the MOS transistor. </a:t>
            </a:r>
          </a:p>
          <a:p>
            <a:pPr>
              <a:spcBef>
                <a:spcPct val="0"/>
              </a:spcBef>
              <a:buNone/>
            </a:pPr>
            <a:endParaRPr lang="it-IT" sz="2000" dirty="0">
              <a:latin typeface="Times New Roman"/>
              <a:cs typeface="Times New Roman"/>
            </a:endParaRPr>
          </a:p>
          <a:p>
            <a:pPr>
              <a:spcBef>
                <a:spcPct val="0"/>
              </a:spcBef>
              <a:buNone/>
            </a:pPr>
            <a:r>
              <a:rPr lang="it-IT" sz="2000" dirty="0">
                <a:latin typeface="Times New Roman"/>
                <a:cs typeface="Times New Roman"/>
              </a:rPr>
              <a:t>3. the framework </a:t>
            </a:r>
            <a:r>
              <a:rPr lang="it-IT" sz="2000" dirty="0" err="1">
                <a:latin typeface="Times New Roman"/>
                <a:cs typeface="Times New Roman"/>
              </a:rPr>
              <a:t>extracts</a:t>
            </a:r>
            <a:r>
              <a:rPr lang="it-IT" sz="2000" dirty="0">
                <a:latin typeface="Times New Roman"/>
                <a:cs typeface="Times New Roman"/>
              </a:rPr>
              <a:t> the </a:t>
            </a:r>
            <a:r>
              <a:rPr lang="it-IT" sz="2000" dirty="0" err="1">
                <a:latin typeface="Times New Roman"/>
                <a:cs typeface="Times New Roman"/>
              </a:rPr>
              <a:t>transit</a:t>
            </a:r>
            <a:r>
              <a:rPr lang="it-IT" sz="2000" dirty="0">
                <a:latin typeface="Times New Roman"/>
                <a:cs typeface="Times New Roman"/>
              </a:rPr>
              <a:t> frequency (</a:t>
            </a:r>
            <a:r>
              <a:rPr lang="it-IT" sz="2000" dirty="0" err="1">
                <a:latin typeface="Times New Roman"/>
                <a:cs typeface="Times New Roman"/>
              </a:rPr>
              <a:t>fT</a:t>
            </a:r>
            <a:r>
              <a:rPr lang="it-IT" sz="2000" dirty="0">
                <a:latin typeface="Times New Roman"/>
                <a:cs typeface="Times New Roman"/>
              </a:rPr>
              <a:t>), the </a:t>
            </a:r>
            <a:r>
              <a:rPr lang="it-IT" sz="2000" dirty="0" err="1">
                <a:latin typeface="Times New Roman"/>
                <a:cs typeface="Times New Roman"/>
              </a:rPr>
              <a:t>intrinsic</a:t>
            </a:r>
            <a:r>
              <a:rPr lang="it-IT" sz="2000" dirty="0">
                <a:latin typeface="Times New Roman"/>
                <a:cs typeface="Times New Roman"/>
              </a:rPr>
              <a:t> gain (</a:t>
            </a:r>
            <a:r>
              <a:rPr lang="it-IT" sz="2000" dirty="0" err="1">
                <a:latin typeface="Times New Roman"/>
                <a:cs typeface="Times New Roman"/>
              </a:rPr>
              <a:t>gm</a:t>
            </a:r>
            <a:r>
              <a:rPr lang="it-IT" sz="2000" dirty="0">
                <a:latin typeface="Times New Roman"/>
                <a:cs typeface="Times New Roman"/>
              </a:rPr>
              <a:t>/</a:t>
            </a:r>
            <a:r>
              <a:rPr lang="it-IT" sz="2000" dirty="0" err="1">
                <a:latin typeface="Times New Roman"/>
                <a:cs typeface="Times New Roman"/>
              </a:rPr>
              <a:t>gds</a:t>
            </a:r>
            <a:r>
              <a:rPr lang="it-IT" sz="2000" dirty="0">
                <a:latin typeface="Times New Roman"/>
                <a:cs typeface="Times New Roman"/>
              </a:rPr>
              <a:t>) and the </a:t>
            </a:r>
            <a:r>
              <a:rPr lang="it-IT" sz="2000" dirty="0" err="1">
                <a:latin typeface="Times New Roman"/>
                <a:cs typeface="Times New Roman"/>
              </a:rPr>
              <a:t>current</a:t>
            </a:r>
            <a:r>
              <a:rPr lang="it-IT" sz="2000" dirty="0">
                <a:latin typeface="Times New Roman"/>
                <a:cs typeface="Times New Roman"/>
              </a:rPr>
              <a:t> </a:t>
            </a:r>
            <a:r>
              <a:rPr lang="it-IT" sz="2000" dirty="0" err="1">
                <a:latin typeface="Times New Roman"/>
                <a:cs typeface="Times New Roman"/>
              </a:rPr>
              <a:t>density</a:t>
            </a:r>
            <a:r>
              <a:rPr lang="it-IT" sz="2000" dirty="0">
                <a:latin typeface="Times New Roman"/>
                <a:cs typeface="Times New Roman"/>
              </a:rPr>
              <a:t> ID/W versus the </a:t>
            </a:r>
            <a:r>
              <a:rPr lang="it-IT" sz="2000" dirty="0" err="1">
                <a:latin typeface="Times New Roman"/>
                <a:cs typeface="Times New Roman"/>
              </a:rPr>
              <a:t>transconductance</a:t>
            </a:r>
            <a:r>
              <a:rPr lang="it-IT" sz="2000" dirty="0">
                <a:latin typeface="Times New Roman"/>
                <a:cs typeface="Times New Roman"/>
              </a:rPr>
              <a:t> </a:t>
            </a:r>
            <a:r>
              <a:rPr lang="it-IT" sz="2000" dirty="0" err="1">
                <a:latin typeface="Times New Roman"/>
                <a:cs typeface="Times New Roman"/>
              </a:rPr>
              <a:t>efficiency</a:t>
            </a:r>
            <a:r>
              <a:rPr lang="it-IT" sz="2000" dirty="0">
                <a:latin typeface="Times New Roman"/>
                <a:cs typeface="Times New Roman"/>
              </a:rPr>
              <a:t> </a:t>
            </a:r>
            <a:r>
              <a:rPr lang="it-IT" sz="2000" dirty="0" err="1">
                <a:latin typeface="Times New Roman"/>
                <a:cs typeface="Times New Roman"/>
              </a:rPr>
              <a:t>gm</a:t>
            </a:r>
            <a:r>
              <a:rPr lang="it-IT" sz="2000" dirty="0">
                <a:latin typeface="Times New Roman"/>
                <a:cs typeface="Times New Roman"/>
              </a:rPr>
              <a:t>/ID. </a:t>
            </a:r>
          </a:p>
        </p:txBody>
      </p:sp>
      <p:sp>
        <p:nvSpPr>
          <p:cNvPr id="22536" name="Rettangolo 2">
            <a:extLst>
              <a:ext uri="{FF2B5EF4-FFF2-40B4-BE49-F238E27FC236}">
                <a16:creationId xmlns:a16="http://schemas.microsoft.com/office/drawing/2014/main" id="{ED8356D0-DF87-427D-8960-51756131FEEE}"/>
              </a:ext>
            </a:extLst>
          </p:cNvPr>
          <p:cNvSpPr>
            <a:spLocks noChangeArrowheads="1"/>
          </p:cNvSpPr>
          <p:nvPr/>
        </p:nvSpPr>
        <p:spPr bwMode="auto">
          <a:xfrm>
            <a:off x="942975" y="946150"/>
            <a:ext cx="788987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en-US" altLang="en-US" b="1">
                <a:latin typeface="Calibri" panose="020F0502020204030204" pitchFamily="34" charset="0"/>
              </a:rPr>
              <a:t>What are the key aspects to keep in mind when sizing switching pairs?</a:t>
            </a:r>
            <a:endParaRPr lang="it-IT" altLang="en-US" b="1">
              <a:latin typeface="Calibri" panose="020F0502020204030204" pitchFamily="34" charset="0"/>
            </a:endParaRPr>
          </a:p>
        </p:txBody>
      </p:sp>
    </p:spTree>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asellaDiTesto 4">
            <a:extLst>
              <a:ext uri="{FF2B5EF4-FFF2-40B4-BE49-F238E27FC236}">
                <a16:creationId xmlns:a16="http://schemas.microsoft.com/office/drawing/2014/main" id="{6931056F-DB47-42C6-8BE5-8680B29CFDD5}"/>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it-IT" altLang="en-US" b="1" i="1">
                <a:solidFill>
                  <a:srgbClr val="FF0000"/>
                </a:solidFill>
                <a:latin typeface="Calibri" panose="020F0502020204030204" pitchFamily="34" charset="0"/>
              </a:rPr>
              <a:t>Question #1</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D8732605-D888-480E-BA06-F7E253A8E7E8}"/>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2532" name="Immagine 15">
            <a:extLst>
              <a:ext uri="{FF2B5EF4-FFF2-40B4-BE49-F238E27FC236}">
                <a16:creationId xmlns:a16="http://schemas.microsoft.com/office/drawing/2014/main" id="{18B45B87-034B-484A-89FA-68F7D495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CasellaDiTesto 26">
            <a:extLst>
              <a:ext uri="{FF2B5EF4-FFF2-40B4-BE49-F238E27FC236}">
                <a16:creationId xmlns:a16="http://schemas.microsoft.com/office/drawing/2014/main" id="{6ED8F74C-97B6-4649-B789-82E03C0D5C7A}"/>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2534" name="Slide Number Placeholder 2">
            <a:extLst>
              <a:ext uri="{FF2B5EF4-FFF2-40B4-BE49-F238E27FC236}">
                <a16:creationId xmlns:a16="http://schemas.microsoft.com/office/drawing/2014/main" id="{1BC92F0E-D1B6-489A-8C4C-71D3768E86F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fld id="{88E91848-91B9-48CF-8ACD-83A7F1B11EDC}" type="slidenum">
              <a:rPr lang="it-IT" altLang="en-US" sz="1400"/>
              <a:pPr>
                <a:spcBef>
                  <a:spcPct val="0"/>
                </a:spcBef>
                <a:buFontTx/>
                <a:buNone/>
              </a:pPr>
              <a:t>11</a:t>
            </a:fld>
            <a:endParaRPr lang="it-IT" altLang="en-US" sz="1400"/>
          </a:p>
        </p:txBody>
      </p:sp>
      <p:sp>
        <p:nvSpPr>
          <p:cNvPr id="22535" name="Rettangolo 2">
            <a:extLst>
              <a:ext uri="{FF2B5EF4-FFF2-40B4-BE49-F238E27FC236}">
                <a16:creationId xmlns:a16="http://schemas.microsoft.com/office/drawing/2014/main" id="{C05C3B73-FCC0-41A2-87C8-A281908DD93F}"/>
              </a:ext>
            </a:extLst>
          </p:cNvPr>
          <p:cNvSpPr>
            <a:spLocks noChangeArrowheads="1"/>
          </p:cNvSpPr>
          <p:nvPr/>
        </p:nvSpPr>
        <p:spPr bwMode="auto">
          <a:xfrm>
            <a:off x="943515" y="1970551"/>
            <a:ext cx="771810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None/>
            </a:pPr>
            <a:r>
              <a:rPr lang="it-IT" altLang="en-US" sz="2000" dirty="0">
                <a:latin typeface="Calibri"/>
                <a:cs typeface="Arial"/>
              </a:rPr>
              <a:t>4.  </a:t>
            </a:r>
            <a:r>
              <a:rPr lang="it-IT" sz="2000" dirty="0">
                <a:latin typeface="Times New Roman"/>
                <a:cs typeface="Times New Roman"/>
              </a:rPr>
              <a:t>The </a:t>
            </a:r>
            <a:r>
              <a:rPr lang="it-IT" sz="2000" dirty="0" err="1">
                <a:latin typeface="Times New Roman"/>
                <a:cs typeface="Times New Roman"/>
              </a:rPr>
              <a:t>choice</a:t>
            </a:r>
            <a:r>
              <a:rPr lang="it-IT" sz="2000" dirty="0">
                <a:latin typeface="Times New Roman"/>
                <a:cs typeface="Times New Roman"/>
              </a:rPr>
              <a:t> of the </a:t>
            </a:r>
            <a:r>
              <a:rPr lang="it-IT" sz="2000" dirty="0" err="1">
                <a:latin typeface="Times New Roman"/>
                <a:cs typeface="Times New Roman"/>
              </a:rPr>
              <a:t>inversion</a:t>
            </a:r>
            <a:r>
              <a:rPr lang="it-IT" sz="2000" dirty="0">
                <a:latin typeface="Times New Roman"/>
                <a:cs typeface="Times New Roman"/>
              </a:rPr>
              <a:t> </a:t>
            </a:r>
            <a:r>
              <a:rPr lang="it-IT" sz="2000" dirty="0" err="1">
                <a:latin typeface="Times New Roman"/>
                <a:cs typeface="Times New Roman"/>
              </a:rPr>
              <a:t>level</a:t>
            </a:r>
            <a:r>
              <a:rPr lang="it-IT" sz="2000" dirty="0">
                <a:latin typeface="Times New Roman"/>
                <a:cs typeface="Times New Roman"/>
              </a:rPr>
              <a:t> </a:t>
            </a:r>
            <a:r>
              <a:rPr lang="it-IT" sz="2000" dirty="0" err="1">
                <a:latin typeface="Times New Roman"/>
                <a:cs typeface="Times New Roman"/>
              </a:rPr>
              <a:t>is</a:t>
            </a:r>
            <a:r>
              <a:rPr lang="it-IT" sz="2000" dirty="0">
                <a:latin typeface="Times New Roman"/>
                <a:cs typeface="Times New Roman"/>
              </a:rPr>
              <a:t> </a:t>
            </a:r>
            <a:r>
              <a:rPr lang="it-IT" sz="2000" dirty="0" err="1">
                <a:latin typeface="Times New Roman"/>
                <a:cs typeface="Times New Roman"/>
              </a:rPr>
              <a:t>essentially</a:t>
            </a:r>
            <a:r>
              <a:rPr lang="it-IT" sz="2000" dirty="0">
                <a:latin typeface="Times New Roman"/>
                <a:cs typeface="Times New Roman"/>
              </a:rPr>
              <a:t> </a:t>
            </a:r>
            <a:r>
              <a:rPr lang="it-IT" sz="2000" dirty="0" err="1">
                <a:latin typeface="Times New Roman"/>
                <a:cs typeface="Times New Roman"/>
              </a:rPr>
              <a:t>determined</a:t>
            </a:r>
            <a:r>
              <a:rPr lang="it-IT" sz="2000" dirty="0">
                <a:latin typeface="Times New Roman"/>
                <a:cs typeface="Times New Roman"/>
              </a:rPr>
              <a:t> by a </a:t>
            </a:r>
            <a:r>
              <a:rPr lang="it-IT" sz="2000" dirty="0" err="1">
                <a:latin typeface="Times New Roman"/>
                <a:cs typeface="Times New Roman"/>
              </a:rPr>
              <a:t>tradeoff</a:t>
            </a:r>
            <a:r>
              <a:rPr lang="it-IT" sz="2000" dirty="0">
                <a:latin typeface="Times New Roman"/>
                <a:cs typeface="Times New Roman"/>
              </a:rPr>
              <a:t> </a:t>
            </a:r>
            <a:r>
              <a:rPr lang="it-IT" sz="2000" dirty="0" err="1">
                <a:latin typeface="Times New Roman"/>
                <a:cs typeface="Times New Roman"/>
              </a:rPr>
              <a:t>between</a:t>
            </a:r>
            <a:r>
              <a:rPr lang="it-IT" sz="2000" dirty="0">
                <a:latin typeface="Times New Roman"/>
                <a:cs typeface="Times New Roman"/>
              </a:rPr>
              <a:t> speed (</a:t>
            </a:r>
            <a:r>
              <a:rPr lang="it-IT" sz="2000" dirty="0" err="1">
                <a:latin typeface="Times New Roman"/>
                <a:cs typeface="Times New Roman"/>
              </a:rPr>
              <a:t>fT</a:t>
            </a:r>
            <a:r>
              <a:rPr lang="it-IT" sz="2000" dirty="0">
                <a:latin typeface="Times New Roman"/>
                <a:cs typeface="Times New Roman"/>
              </a:rPr>
              <a:t>), </a:t>
            </a:r>
            <a:r>
              <a:rPr lang="it-IT" sz="2000" dirty="0" err="1">
                <a:latin typeface="Times New Roman"/>
                <a:cs typeface="Times New Roman"/>
              </a:rPr>
              <a:t>intrinsic</a:t>
            </a:r>
            <a:r>
              <a:rPr lang="it-IT" sz="2000" dirty="0">
                <a:latin typeface="Times New Roman"/>
                <a:cs typeface="Times New Roman"/>
              </a:rPr>
              <a:t> gain and power </a:t>
            </a:r>
            <a:r>
              <a:rPr lang="it-IT" sz="2000" dirty="0" err="1">
                <a:latin typeface="Times New Roman"/>
                <a:cs typeface="Times New Roman"/>
              </a:rPr>
              <a:t>efficiency</a:t>
            </a:r>
            <a:r>
              <a:rPr lang="it-IT" sz="2000" dirty="0">
                <a:latin typeface="Times New Roman"/>
                <a:cs typeface="Times New Roman"/>
              </a:rPr>
              <a:t> and </a:t>
            </a:r>
            <a:r>
              <a:rPr lang="it-IT" sz="2000" dirty="0" err="1">
                <a:latin typeface="Times New Roman"/>
                <a:cs typeface="Times New Roman"/>
              </a:rPr>
              <a:t>it</a:t>
            </a:r>
            <a:r>
              <a:rPr lang="it-IT" sz="2000" dirty="0">
                <a:latin typeface="Times New Roman"/>
                <a:cs typeface="Times New Roman"/>
              </a:rPr>
              <a:t> </a:t>
            </a:r>
            <a:r>
              <a:rPr lang="it-IT" sz="2000" dirty="0" err="1">
                <a:latin typeface="Times New Roman"/>
                <a:cs typeface="Times New Roman"/>
              </a:rPr>
              <a:t>depends</a:t>
            </a:r>
            <a:r>
              <a:rPr lang="it-IT" sz="2000" dirty="0">
                <a:latin typeface="Times New Roman"/>
                <a:cs typeface="Times New Roman"/>
              </a:rPr>
              <a:t> on the target </a:t>
            </a:r>
            <a:r>
              <a:rPr lang="it-IT" sz="2000" dirty="0" err="1">
                <a:latin typeface="Times New Roman"/>
                <a:cs typeface="Times New Roman"/>
              </a:rPr>
              <a:t>application</a:t>
            </a:r>
            <a:r>
              <a:rPr lang="it-IT" sz="2000" dirty="0">
                <a:latin typeface="Times New Roman"/>
                <a:cs typeface="Times New Roman"/>
              </a:rPr>
              <a:t>. </a:t>
            </a:r>
            <a:br>
              <a:rPr lang="it-IT" sz="2000" dirty="0">
                <a:latin typeface="Times New Roman"/>
                <a:cs typeface="Times New Roman"/>
              </a:rPr>
            </a:br>
            <a:br>
              <a:rPr lang="it-IT" sz="2000" dirty="0">
                <a:latin typeface="Times New Roman"/>
                <a:cs typeface="Times New Roman"/>
              </a:rPr>
            </a:br>
            <a:r>
              <a:rPr lang="it-IT" sz="2000" dirty="0" err="1">
                <a:latin typeface="Times New Roman"/>
                <a:cs typeface="Times New Roman"/>
              </a:rPr>
              <a:t>increasing</a:t>
            </a:r>
            <a:r>
              <a:rPr lang="it-IT" sz="2000" dirty="0">
                <a:latin typeface="Times New Roman"/>
                <a:cs typeface="Times New Roman"/>
              </a:rPr>
              <a:t> the </a:t>
            </a:r>
            <a:r>
              <a:rPr lang="it-IT" sz="2000" dirty="0" err="1">
                <a:latin typeface="Times New Roman"/>
                <a:cs typeface="Times New Roman"/>
              </a:rPr>
              <a:t>gm</a:t>
            </a:r>
            <a:r>
              <a:rPr lang="it-IT" sz="2000" dirty="0">
                <a:latin typeface="Times New Roman"/>
                <a:cs typeface="Times New Roman"/>
              </a:rPr>
              <a:t>/ID ratio </a:t>
            </a:r>
            <a:r>
              <a:rPr lang="it-IT" sz="2000" dirty="0" err="1">
                <a:latin typeface="Times New Roman"/>
                <a:cs typeface="Times New Roman"/>
              </a:rPr>
              <a:t>increases</a:t>
            </a:r>
            <a:r>
              <a:rPr lang="it-IT" sz="2000" dirty="0">
                <a:latin typeface="Times New Roman"/>
                <a:cs typeface="Times New Roman"/>
              </a:rPr>
              <a:t> the </a:t>
            </a:r>
            <a:r>
              <a:rPr lang="it-IT" sz="2000" dirty="0" err="1">
                <a:latin typeface="Times New Roman"/>
                <a:cs typeface="Times New Roman"/>
              </a:rPr>
              <a:t>intrinsic</a:t>
            </a:r>
            <a:r>
              <a:rPr lang="it-IT" sz="2000" dirty="0">
                <a:latin typeface="Times New Roman"/>
                <a:cs typeface="Times New Roman"/>
              </a:rPr>
              <a:t> gain </a:t>
            </a:r>
            <a:r>
              <a:rPr lang="it-IT" sz="2000" dirty="0" err="1">
                <a:latin typeface="Times New Roman"/>
                <a:cs typeface="Times New Roman"/>
              </a:rPr>
              <a:t>but</a:t>
            </a:r>
            <a:r>
              <a:rPr lang="it-IT" sz="2000" dirty="0">
                <a:latin typeface="Times New Roman"/>
                <a:cs typeface="Times New Roman"/>
              </a:rPr>
              <a:t> the </a:t>
            </a:r>
            <a:r>
              <a:rPr lang="it-IT" sz="2000" dirty="0" err="1">
                <a:latin typeface="Times New Roman"/>
                <a:cs typeface="Times New Roman"/>
              </a:rPr>
              <a:t>width</a:t>
            </a:r>
            <a:r>
              <a:rPr lang="it-IT" sz="2000" dirty="0">
                <a:latin typeface="Times New Roman"/>
                <a:cs typeface="Times New Roman"/>
              </a:rPr>
              <a:t> of the transistor and </a:t>
            </a:r>
            <a:r>
              <a:rPr lang="it-IT" sz="2000" dirty="0" err="1">
                <a:latin typeface="Times New Roman"/>
                <a:cs typeface="Times New Roman"/>
              </a:rPr>
              <a:t>its</a:t>
            </a:r>
            <a:r>
              <a:rPr lang="it-IT" sz="2000" dirty="0">
                <a:latin typeface="Times New Roman"/>
                <a:cs typeface="Times New Roman"/>
              </a:rPr>
              <a:t> </a:t>
            </a:r>
            <a:r>
              <a:rPr lang="it-IT" sz="2000" dirty="0" err="1">
                <a:latin typeface="Times New Roman"/>
                <a:cs typeface="Times New Roman"/>
              </a:rPr>
              <a:t>associated</a:t>
            </a:r>
            <a:r>
              <a:rPr lang="it-IT" sz="2000" dirty="0">
                <a:latin typeface="Times New Roman"/>
                <a:cs typeface="Times New Roman"/>
              </a:rPr>
              <a:t> </a:t>
            </a:r>
            <a:r>
              <a:rPr lang="it-IT" sz="2000" dirty="0" err="1">
                <a:latin typeface="Times New Roman"/>
                <a:cs typeface="Times New Roman"/>
              </a:rPr>
              <a:t>capacitances</a:t>
            </a:r>
            <a:r>
              <a:rPr lang="it-IT" sz="2000" dirty="0">
                <a:latin typeface="Times New Roman"/>
                <a:cs typeface="Times New Roman"/>
              </a:rPr>
              <a:t> are </a:t>
            </a:r>
            <a:r>
              <a:rPr lang="it-IT" sz="2000" dirty="0" err="1">
                <a:latin typeface="Times New Roman"/>
                <a:cs typeface="Times New Roman"/>
              </a:rPr>
              <a:t>also</a:t>
            </a:r>
            <a:r>
              <a:rPr lang="it-IT" sz="2000" dirty="0">
                <a:latin typeface="Times New Roman"/>
                <a:cs typeface="Times New Roman"/>
              </a:rPr>
              <a:t> </a:t>
            </a:r>
            <a:r>
              <a:rPr lang="it-IT" sz="2000" dirty="0" err="1">
                <a:latin typeface="Times New Roman"/>
                <a:cs typeface="Times New Roman"/>
              </a:rPr>
              <a:t>increased</a:t>
            </a:r>
            <a:r>
              <a:rPr lang="it-IT" sz="2000" dirty="0">
                <a:latin typeface="Times New Roman"/>
                <a:cs typeface="Times New Roman"/>
              </a:rPr>
              <a:t>, so the </a:t>
            </a:r>
            <a:r>
              <a:rPr lang="it-IT" sz="2000" dirty="0" err="1">
                <a:latin typeface="Times New Roman"/>
                <a:cs typeface="Times New Roman"/>
              </a:rPr>
              <a:t>fT</a:t>
            </a:r>
            <a:r>
              <a:rPr lang="it-IT" sz="2000" dirty="0">
                <a:latin typeface="Times New Roman"/>
                <a:cs typeface="Times New Roman"/>
              </a:rPr>
              <a:t> </a:t>
            </a:r>
            <a:r>
              <a:rPr lang="it-IT" sz="2000" dirty="0" err="1">
                <a:latin typeface="Times New Roman"/>
                <a:cs typeface="Times New Roman"/>
              </a:rPr>
              <a:t>is</a:t>
            </a:r>
            <a:r>
              <a:rPr lang="it-IT" sz="2000" dirty="0">
                <a:latin typeface="Times New Roman"/>
                <a:cs typeface="Times New Roman"/>
              </a:rPr>
              <a:t> </a:t>
            </a:r>
            <a:r>
              <a:rPr lang="it-IT" sz="2000" dirty="0" err="1">
                <a:latin typeface="Times New Roman"/>
                <a:cs typeface="Times New Roman"/>
              </a:rPr>
              <a:t>reduced</a:t>
            </a:r>
            <a:r>
              <a:rPr lang="it-IT" sz="2000" dirty="0">
                <a:latin typeface="Times New Roman"/>
                <a:cs typeface="Times New Roman"/>
              </a:rPr>
              <a:t>. On the </a:t>
            </a:r>
            <a:r>
              <a:rPr lang="it-IT" sz="2000" dirty="0" err="1">
                <a:latin typeface="Times New Roman"/>
                <a:cs typeface="Times New Roman"/>
              </a:rPr>
              <a:t>other</a:t>
            </a:r>
            <a:r>
              <a:rPr lang="it-IT" sz="2000" dirty="0">
                <a:latin typeface="Times New Roman"/>
                <a:cs typeface="Times New Roman"/>
              </a:rPr>
              <a:t> hand, for large </a:t>
            </a:r>
            <a:r>
              <a:rPr lang="it-IT" sz="2000" dirty="0" err="1">
                <a:latin typeface="Times New Roman"/>
                <a:cs typeface="Times New Roman"/>
              </a:rPr>
              <a:t>values</a:t>
            </a:r>
            <a:r>
              <a:rPr lang="it-IT" sz="2000" dirty="0">
                <a:latin typeface="Times New Roman"/>
                <a:cs typeface="Times New Roman"/>
              </a:rPr>
              <a:t> of </a:t>
            </a:r>
            <a:r>
              <a:rPr lang="it-IT" sz="2000" dirty="0" err="1">
                <a:latin typeface="Times New Roman"/>
                <a:cs typeface="Times New Roman"/>
              </a:rPr>
              <a:t>gm</a:t>
            </a:r>
            <a:r>
              <a:rPr lang="it-IT" sz="2000" dirty="0">
                <a:latin typeface="Times New Roman"/>
                <a:cs typeface="Times New Roman"/>
              </a:rPr>
              <a:t>/ID, the drain </a:t>
            </a:r>
            <a:r>
              <a:rPr lang="it-IT" sz="2000" dirty="0" err="1">
                <a:latin typeface="Times New Roman"/>
                <a:cs typeface="Times New Roman"/>
              </a:rPr>
              <a:t>current</a:t>
            </a:r>
            <a:r>
              <a:rPr lang="it-IT" sz="2000" dirty="0">
                <a:latin typeface="Times New Roman"/>
                <a:cs typeface="Times New Roman"/>
              </a:rPr>
              <a:t> </a:t>
            </a:r>
            <a:r>
              <a:rPr lang="it-IT" sz="2000" dirty="0" err="1">
                <a:latin typeface="Times New Roman"/>
                <a:cs typeface="Times New Roman"/>
              </a:rPr>
              <a:t>decreases</a:t>
            </a:r>
            <a:r>
              <a:rPr lang="it-IT" sz="2000" dirty="0">
                <a:latin typeface="Times New Roman"/>
                <a:cs typeface="Times New Roman"/>
              </a:rPr>
              <a:t> </a:t>
            </a:r>
            <a:r>
              <a:rPr lang="it-IT" sz="2000" dirty="0" err="1">
                <a:latin typeface="Times New Roman"/>
                <a:cs typeface="Times New Roman"/>
              </a:rPr>
              <a:t>thus</a:t>
            </a:r>
            <a:r>
              <a:rPr lang="it-IT" sz="2000" dirty="0">
                <a:latin typeface="Times New Roman"/>
                <a:cs typeface="Times New Roman"/>
              </a:rPr>
              <a:t> the DC power </a:t>
            </a:r>
            <a:r>
              <a:rPr lang="it-IT" sz="2000" dirty="0" err="1">
                <a:latin typeface="Times New Roman"/>
                <a:cs typeface="Times New Roman"/>
              </a:rPr>
              <a:t>consumption</a:t>
            </a:r>
            <a:r>
              <a:rPr lang="it-IT" sz="2000" dirty="0">
                <a:latin typeface="Times New Roman"/>
                <a:cs typeface="Times New Roman"/>
              </a:rPr>
              <a:t> </a:t>
            </a:r>
            <a:r>
              <a:rPr lang="it-IT" sz="2000" dirty="0" err="1">
                <a:latin typeface="Times New Roman"/>
                <a:cs typeface="Times New Roman"/>
              </a:rPr>
              <a:t>is</a:t>
            </a:r>
            <a:r>
              <a:rPr lang="it-IT" sz="2000" dirty="0">
                <a:latin typeface="Times New Roman"/>
                <a:cs typeface="Times New Roman"/>
              </a:rPr>
              <a:t> </a:t>
            </a:r>
            <a:r>
              <a:rPr lang="it-IT" sz="2000" dirty="0" err="1">
                <a:latin typeface="Times New Roman"/>
                <a:cs typeface="Times New Roman"/>
              </a:rPr>
              <a:t>also</a:t>
            </a:r>
            <a:r>
              <a:rPr lang="it-IT" sz="2000" dirty="0">
                <a:latin typeface="Times New Roman"/>
                <a:cs typeface="Times New Roman"/>
              </a:rPr>
              <a:t> </a:t>
            </a:r>
            <a:r>
              <a:rPr lang="it-IT" sz="2000" dirty="0" err="1">
                <a:latin typeface="Times New Roman"/>
                <a:cs typeface="Times New Roman"/>
              </a:rPr>
              <a:t>reduced</a:t>
            </a:r>
            <a:r>
              <a:rPr lang="it-IT" sz="2000" dirty="0">
                <a:latin typeface="Times New Roman"/>
                <a:cs typeface="Times New Roman"/>
              </a:rPr>
              <a:t>. </a:t>
            </a:r>
          </a:p>
        </p:txBody>
      </p:sp>
      <p:sp>
        <p:nvSpPr>
          <p:cNvPr id="22536" name="Rettangolo 2">
            <a:extLst>
              <a:ext uri="{FF2B5EF4-FFF2-40B4-BE49-F238E27FC236}">
                <a16:creationId xmlns:a16="http://schemas.microsoft.com/office/drawing/2014/main" id="{ED8356D0-DF87-427D-8960-51756131FEEE}"/>
              </a:ext>
            </a:extLst>
          </p:cNvPr>
          <p:cNvSpPr>
            <a:spLocks noChangeArrowheads="1"/>
          </p:cNvSpPr>
          <p:nvPr/>
        </p:nvSpPr>
        <p:spPr bwMode="auto">
          <a:xfrm>
            <a:off x="942975" y="946150"/>
            <a:ext cx="788987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en-US" altLang="en-US" b="1">
                <a:latin typeface="Calibri" panose="020F0502020204030204" pitchFamily="34" charset="0"/>
              </a:rPr>
              <a:t>What are the key aspects to keep in mind when sizing switching pairs?</a:t>
            </a:r>
            <a:endParaRPr lang="it-IT" altLang="en-US" b="1">
              <a:latin typeface="Calibri" panose="020F0502020204030204" pitchFamily="34" charset="0"/>
            </a:endParaRPr>
          </a:p>
        </p:txBody>
      </p:sp>
    </p:spTree>
    <p:extLst>
      <p:ext uri="{BB962C8B-B14F-4D97-AF65-F5344CB8AC3E}">
        <p14:creationId xmlns:p14="http://schemas.microsoft.com/office/powerpoint/2010/main" val="2310640556"/>
      </p:ext>
    </p:extLst>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asellaDiTesto 4">
            <a:extLst>
              <a:ext uri="{FF2B5EF4-FFF2-40B4-BE49-F238E27FC236}">
                <a16:creationId xmlns:a16="http://schemas.microsoft.com/office/drawing/2014/main" id="{CCE8BD33-A74C-490D-99A3-28232CA31381}"/>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it-IT" altLang="en-US" b="1" i="1">
                <a:solidFill>
                  <a:srgbClr val="FF0000"/>
                </a:solidFill>
                <a:latin typeface="Calibri" panose="020F0502020204030204" pitchFamily="34" charset="0"/>
              </a:rPr>
              <a:t>Question #2</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D8732605-D888-480E-BA06-F7E253A8E7E8}"/>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3556" name="Immagine 15">
            <a:extLst>
              <a:ext uri="{FF2B5EF4-FFF2-40B4-BE49-F238E27FC236}">
                <a16:creationId xmlns:a16="http://schemas.microsoft.com/office/drawing/2014/main" id="{CE06630D-66C8-4B4B-AE01-C57FF617C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CasellaDiTesto 26">
            <a:extLst>
              <a:ext uri="{FF2B5EF4-FFF2-40B4-BE49-F238E27FC236}">
                <a16:creationId xmlns:a16="http://schemas.microsoft.com/office/drawing/2014/main" id="{E0500A34-2D46-4E9B-B003-F93E6E4292FF}"/>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3558" name="Slide Number Placeholder 2">
            <a:extLst>
              <a:ext uri="{FF2B5EF4-FFF2-40B4-BE49-F238E27FC236}">
                <a16:creationId xmlns:a16="http://schemas.microsoft.com/office/drawing/2014/main" id="{5B8EB27D-10BB-47DC-B392-B74F421EC36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fld id="{0055C95D-BCA0-4E58-9BE5-C9F172CDB31F}" type="slidenum">
              <a:rPr lang="it-IT" altLang="en-US" sz="1400"/>
              <a:pPr>
                <a:spcBef>
                  <a:spcPct val="0"/>
                </a:spcBef>
                <a:buFontTx/>
                <a:buNone/>
              </a:pPr>
              <a:t>12</a:t>
            </a:fld>
            <a:endParaRPr lang="it-IT" altLang="en-US" sz="1400"/>
          </a:p>
        </p:txBody>
      </p:sp>
      <p:sp>
        <p:nvSpPr>
          <p:cNvPr id="23559" name="Rettangolo 2">
            <a:extLst>
              <a:ext uri="{FF2B5EF4-FFF2-40B4-BE49-F238E27FC236}">
                <a16:creationId xmlns:a16="http://schemas.microsoft.com/office/drawing/2014/main" id="{090131B1-7848-47D6-A2A6-776EB2F0CA92}"/>
              </a:ext>
            </a:extLst>
          </p:cNvPr>
          <p:cNvSpPr>
            <a:spLocks noChangeArrowheads="1"/>
          </p:cNvSpPr>
          <p:nvPr/>
        </p:nvSpPr>
        <p:spPr bwMode="auto">
          <a:xfrm>
            <a:off x="641913" y="1772017"/>
            <a:ext cx="803048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None/>
            </a:pPr>
            <a:r>
              <a:rPr lang="it-IT" altLang="en-US" sz="2000" dirty="0">
                <a:latin typeface="Calibri"/>
                <a:cs typeface="Arial"/>
              </a:rPr>
              <a:t>1.  </a:t>
            </a:r>
            <a:r>
              <a:rPr lang="it-IT" altLang="en-US" sz="2000" b="1" dirty="0">
                <a:latin typeface="Calibri"/>
                <a:cs typeface="Arial"/>
              </a:rPr>
              <a:t>Impact on Gain :</a:t>
            </a:r>
            <a:r>
              <a:rPr lang="it-IT" altLang="en-US" sz="2000" dirty="0">
                <a:latin typeface="Calibri"/>
                <a:cs typeface="Arial"/>
              </a:rPr>
              <a:t> Increasing the Rd(Load Resistance ) Theoratically should increase the Out put Gain since the bais point is set and the tail current in the Mb (M1 ) resistor is fixed the gain no longer increase the beyond the bais point for the given load 400ohm and the tail current 1.5m the out put IF port gain is 13db, load variation 100ohm to 10kohm implies the gain upto 3db to 13db but </a:t>
            </a:r>
            <a:r>
              <a:rPr lang="it-IT" altLang="en-US" sz="2000">
                <a:latin typeface="Calibri"/>
                <a:cs typeface="Arial"/>
              </a:rPr>
              <a:t>at the bais point and the load 400ohm it saturates with 13db </a:t>
            </a:r>
            <a:endParaRPr lang="it-IT" altLang="en-US" sz="2000" dirty="0">
              <a:latin typeface="Calibri"/>
              <a:cs typeface="Arial"/>
            </a:endParaRPr>
          </a:p>
          <a:p>
            <a:pPr>
              <a:spcBef>
                <a:spcPct val="0"/>
              </a:spcBef>
              <a:buNone/>
            </a:pPr>
            <a:endParaRPr lang="it-IT" altLang="en-US" sz="2000" dirty="0">
              <a:latin typeface="Calibri"/>
            </a:endParaRPr>
          </a:p>
          <a:p>
            <a:pPr>
              <a:spcBef>
                <a:spcPct val="0"/>
              </a:spcBef>
              <a:buNone/>
            </a:pPr>
            <a:r>
              <a:rPr lang="it-IT" altLang="en-US" sz="2000" dirty="0">
                <a:latin typeface="Calibri"/>
                <a:cs typeface="Arial"/>
              </a:rPr>
              <a:t>2. </a:t>
            </a:r>
            <a:r>
              <a:rPr lang="it-IT" altLang="en-US" sz="2000" b="1" dirty="0">
                <a:latin typeface="Calibri"/>
                <a:cs typeface="Arial"/>
              </a:rPr>
              <a:t>Impact on the OutPut Noise: </a:t>
            </a:r>
            <a:r>
              <a:rPr lang="it-IT" altLang="en-US" sz="2000" dirty="0">
                <a:latin typeface="Calibri"/>
                <a:cs typeface="Arial"/>
              </a:rPr>
              <a:t>since</a:t>
            </a:r>
            <a:r>
              <a:rPr lang="it-IT" altLang="en-US" sz="2000" b="1" dirty="0">
                <a:latin typeface="Calibri"/>
                <a:cs typeface="Arial"/>
              </a:rPr>
              <a:t> </a:t>
            </a:r>
            <a:r>
              <a:rPr lang="it-IT" altLang="en-US" sz="2000" dirty="0">
                <a:latin typeface="Calibri"/>
                <a:cs typeface="Arial"/>
              </a:rPr>
              <a:t>Load resistance and the Noise has flicker noise(white noise and 1/f2) have linear relationship , out put noise will increase with the load. Since transconductance of the tail current transistor also holds the linear relationship with the noise the variation of the load impacts on the bais current and the bais current changes the GM of the tail current transistor this makes almost noise in control not to explode too much  for the  load </a:t>
            </a:r>
            <a:r>
              <a:rPr lang="it-IT" altLang="en-US" sz="2000">
                <a:latin typeface="Calibri"/>
                <a:cs typeface="Arial"/>
              </a:rPr>
              <a:t>variation  100ohm to 10K ohm implies  the output noise 120a v2/hz to 1.2f V2/Hz  is </a:t>
            </a:r>
            <a:endParaRPr lang="it-IT" altLang="en-US" sz="2000" b="1">
              <a:latin typeface="Calibri"/>
            </a:endParaRPr>
          </a:p>
        </p:txBody>
      </p:sp>
      <p:sp>
        <p:nvSpPr>
          <p:cNvPr id="23560" name="Rettangolo 2">
            <a:extLst>
              <a:ext uri="{FF2B5EF4-FFF2-40B4-BE49-F238E27FC236}">
                <a16:creationId xmlns:a16="http://schemas.microsoft.com/office/drawing/2014/main" id="{B9598A58-21BE-4AAC-93F2-1EBE76DEBD0C}"/>
              </a:ext>
            </a:extLst>
          </p:cNvPr>
          <p:cNvSpPr>
            <a:spLocks noChangeArrowheads="1"/>
          </p:cNvSpPr>
          <p:nvPr/>
        </p:nvSpPr>
        <p:spPr bwMode="auto">
          <a:xfrm>
            <a:off x="942975" y="931952"/>
            <a:ext cx="764849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en-US" altLang="en-US" sz="2000" b="1" dirty="0">
                <a:latin typeface="Calibri"/>
                <a:cs typeface="Arial"/>
              </a:rPr>
              <a:t>What is the difference in the gain and noise performance of the mixer if we change the value of output resistance? Write your answer and computation.</a:t>
            </a:r>
            <a:endParaRPr lang="it-IT" altLang="en-US" sz="2000" b="1" dirty="0">
              <a:latin typeface="Calibri"/>
              <a:cs typeface="Arial"/>
            </a:endParaRPr>
          </a:p>
        </p:txBody>
      </p:sp>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asellaDiTesto 4">
            <a:extLst>
              <a:ext uri="{FF2B5EF4-FFF2-40B4-BE49-F238E27FC236}">
                <a16:creationId xmlns:a16="http://schemas.microsoft.com/office/drawing/2014/main" id="{CCE8BD33-A74C-490D-99A3-28232CA31381}"/>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it-IT" altLang="en-US" b="1" i="1">
                <a:solidFill>
                  <a:srgbClr val="FF0000"/>
                </a:solidFill>
                <a:latin typeface="Calibri" panose="020F0502020204030204" pitchFamily="34" charset="0"/>
              </a:rPr>
              <a:t>Question #2</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D8732605-D888-480E-BA06-F7E253A8E7E8}"/>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3556" name="Immagine 15">
            <a:extLst>
              <a:ext uri="{FF2B5EF4-FFF2-40B4-BE49-F238E27FC236}">
                <a16:creationId xmlns:a16="http://schemas.microsoft.com/office/drawing/2014/main" id="{CE06630D-66C8-4B4B-AE01-C57FF617C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CasellaDiTesto 26">
            <a:extLst>
              <a:ext uri="{FF2B5EF4-FFF2-40B4-BE49-F238E27FC236}">
                <a16:creationId xmlns:a16="http://schemas.microsoft.com/office/drawing/2014/main" id="{E0500A34-2D46-4E9B-B003-F93E6E4292FF}"/>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3558" name="Slide Number Placeholder 2">
            <a:extLst>
              <a:ext uri="{FF2B5EF4-FFF2-40B4-BE49-F238E27FC236}">
                <a16:creationId xmlns:a16="http://schemas.microsoft.com/office/drawing/2014/main" id="{5B8EB27D-10BB-47DC-B392-B74F421EC36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fld id="{0055C95D-BCA0-4E58-9BE5-C9F172CDB31F}" type="slidenum">
              <a:rPr lang="it-IT" altLang="en-US" sz="1400"/>
              <a:pPr>
                <a:spcBef>
                  <a:spcPct val="0"/>
                </a:spcBef>
                <a:buFontTx/>
                <a:buNone/>
              </a:pPr>
              <a:t>13</a:t>
            </a:fld>
            <a:endParaRPr lang="it-IT" altLang="en-US" sz="1400"/>
          </a:p>
        </p:txBody>
      </p:sp>
      <p:sp>
        <p:nvSpPr>
          <p:cNvPr id="23560" name="Rettangolo 2">
            <a:extLst>
              <a:ext uri="{FF2B5EF4-FFF2-40B4-BE49-F238E27FC236}">
                <a16:creationId xmlns:a16="http://schemas.microsoft.com/office/drawing/2014/main" id="{B9598A58-21BE-4AAC-93F2-1EBE76DEBD0C}"/>
              </a:ext>
            </a:extLst>
          </p:cNvPr>
          <p:cNvSpPr>
            <a:spLocks noChangeArrowheads="1"/>
          </p:cNvSpPr>
          <p:nvPr/>
        </p:nvSpPr>
        <p:spPr bwMode="auto">
          <a:xfrm>
            <a:off x="942975" y="931952"/>
            <a:ext cx="764849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en-US" altLang="en-US" sz="2000" b="1" dirty="0">
                <a:latin typeface="Calibri"/>
                <a:cs typeface="Arial"/>
              </a:rPr>
              <a:t>What is the difference in the gain and noise performance of the mixer if we change the value of output resistance? Write your answer and computation.</a:t>
            </a:r>
            <a:endParaRPr lang="it-IT" altLang="en-US" sz="2000" b="1" dirty="0">
              <a:latin typeface="Calibri"/>
              <a:cs typeface="Arial"/>
            </a:endParaRPr>
          </a:p>
        </p:txBody>
      </p:sp>
      <p:pic>
        <p:nvPicPr>
          <p:cNvPr id="3" name="Picture 3" descr="Graphical user interface&#10;&#10;Description automatically generated">
            <a:extLst>
              <a:ext uri="{FF2B5EF4-FFF2-40B4-BE49-F238E27FC236}">
                <a16:creationId xmlns:a16="http://schemas.microsoft.com/office/drawing/2014/main" id="{0040C8B4-EB47-4F63-9405-D1C5E5E60788}"/>
              </a:ext>
            </a:extLst>
          </p:cNvPr>
          <p:cNvPicPr>
            <a:picLocks noChangeAspect="1"/>
          </p:cNvPicPr>
          <p:nvPr/>
        </p:nvPicPr>
        <p:blipFill>
          <a:blip r:embed="rId3"/>
          <a:stretch>
            <a:fillRect/>
          </a:stretch>
        </p:blipFill>
        <p:spPr>
          <a:xfrm>
            <a:off x="5680" y="1834399"/>
            <a:ext cx="9132640" cy="5077638"/>
          </a:xfrm>
          <a:prstGeom prst="rect">
            <a:avLst/>
          </a:prstGeom>
        </p:spPr>
      </p:pic>
    </p:spTree>
    <p:extLst>
      <p:ext uri="{BB962C8B-B14F-4D97-AF65-F5344CB8AC3E}">
        <p14:creationId xmlns:p14="http://schemas.microsoft.com/office/powerpoint/2010/main" val="2060810636"/>
      </p:ext>
    </p:extLst>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asellaDiTesto 4">
            <a:extLst>
              <a:ext uri="{FF2B5EF4-FFF2-40B4-BE49-F238E27FC236}">
                <a16:creationId xmlns:a16="http://schemas.microsoft.com/office/drawing/2014/main" id="{C5D832C6-8852-455B-9DA9-AE26558ACF89}"/>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it-IT" altLang="en-US" b="1" i="1">
                <a:solidFill>
                  <a:srgbClr val="FF0000"/>
                </a:solidFill>
                <a:latin typeface="Calibri" panose="020F0502020204030204" pitchFamily="34" charset="0"/>
              </a:rPr>
              <a:t>Question #3</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D8732605-D888-480E-BA06-F7E253A8E7E8}"/>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4580" name="Immagine 15">
            <a:extLst>
              <a:ext uri="{FF2B5EF4-FFF2-40B4-BE49-F238E27FC236}">
                <a16:creationId xmlns:a16="http://schemas.microsoft.com/office/drawing/2014/main" id="{5E750BE4-AD27-4862-9647-11D653DF4B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CasellaDiTesto 26">
            <a:extLst>
              <a:ext uri="{FF2B5EF4-FFF2-40B4-BE49-F238E27FC236}">
                <a16:creationId xmlns:a16="http://schemas.microsoft.com/office/drawing/2014/main" id="{938BF7F4-F759-4026-AC39-CD53361B2D95}"/>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4582" name="Slide Number Placeholder 2">
            <a:extLst>
              <a:ext uri="{FF2B5EF4-FFF2-40B4-BE49-F238E27FC236}">
                <a16:creationId xmlns:a16="http://schemas.microsoft.com/office/drawing/2014/main" id="{A9879886-AEAE-4050-AF79-0F23595D47D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fld id="{9E832724-345E-45E8-A8CB-69C6066DBA15}" type="slidenum">
              <a:rPr lang="it-IT" altLang="en-US" sz="1400"/>
              <a:pPr>
                <a:spcBef>
                  <a:spcPct val="0"/>
                </a:spcBef>
                <a:buFontTx/>
                <a:buNone/>
              </a:pPr>
              <a:t>14</a:t>
            </a:fld>
            <a:endParaRPr lang="it-IT" altLang="en-US" sz="1400"/>
          </a:p>
        </p:txBody>
      </p:sp>
      <p:sp>
        <p:nvSpPr>
          <p:cNvPr id="24583" name="Rettangolo 2">
            <a:extLst>
              <a:ext uri="{FF2B5EF4-FFF2-40B4-BE49-F238E27FC236}">
                <a16:creationId xmlns:a16="http://schemas.microsoft.com/office/drawing/2014/main" id="{EC6FF621-767D-4F62-B951-082BAEA62797}"/>
              </a:ext>
            </a:extLst>
          </p:cNvPr>
          <p:cNvSpPr>
            <a:spLocks noChangeArrowheads="1"/>
          </p:cNvSpPr>
          <p:nvPr/>
        </p:nvSpPr>
        <p:spPr bwMode="auto">
          <a:xfrm>
            <a:off x="940087" y="3007307"/>
            <a:ext cx="744833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None/>
            </a:pPr>
            <a:r>
              <a:rPr lang="it-IT" altLang="en-US" sz="2000" dirty="0">
                <a:latin typeface="Calibri"/>
                <a:cs typeface="Arial"/>
              </a:rPr>
              <a:t>Since the gain of the output depends on the voltage drop across the load as the switching pair width increase the the gain aslo increases but on counter balance the output noise also increase same same </a:t>
            </a:r>
            <a:r>
              <a:rPr lang="it-IT" altLang="en-US" sz="2000">
                <a:latin typeface="Calibri"/>
                <a:cs typeface="Arial"/>
              </a:rPr>
              <a:t>ratio fro the given load 400ohm at the bais point 1.5mA tail current.</a:t>
            </a:r>
          </a:p>
          <a:p>
            <a:pPr>
              <a:spcBef>
                <a:spcPct val="0"/>
              </a:spcBef>
              <a:buNone/>
            </a:pPr>
            <a:endParaRPr lang="it-IT" altLang="en-US" sz="2000" dirty="0">
              <a:latin typeface="Calibri"/>
            </a:endParaRPr>
          </a:p>
          <a:p>
            <a:pPr>
              <a:spcBef>
                <a:spcPct val="0"/>
              </a:spcBef>
              <a:buNone/>
            </a:pPr>
            <a:endParaRPr lang="it-IT" altLang="en-US" sz="2000" dirty="0">
              <a:latin typeface="Calibri"/>
              <a:cs typeface="Arial"/>
            </a:endParaRPr>
          </a:p>
        </p:txBody>
      </p:sp>
      <p:sp>
        <p:nvSpPr>
          <p:cNvPr id="24584" name="Rettangolo 2">
            <a:extLst>
              <a:ext uri="{FF2B5EF4-FFF2-40B4-BE49-F238E27FC236}">
                <a16:creationId xmlns:a16="http://schemas.microsoft.com/office/drawing/2014/main" id="{BB6090E3-24F6-410D-A16A-7B47081CA51B}"/>
              </a:ext>
            </a:extLst>
          </p:cNvPr>
          <p:cNvSpPr>
            <a:spLocks noChangeArrowheads="1"/>
          </p:cNvSpPr>
          <p:nvPr/>
        </p:nvSpPr>
        <p:spPr bwMode="auto">
          <a:xfrm>
            <a:off x="942975" y="946150"/>
            <a:ext cx="788987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en-US" altLang="en-US" b="1">
                <a:latin typeface="Calibri" panose="020F0502020204030204" pitchFamily="34" charset="0"/>
              </a:rPr>
              <a:t>What is the difference in the gain and noise performance of the mixer if we change the size of the switching pair? Write your answer and computation.</a:t>
            </a:r>
            <a:endParaRPr lang="it-IT" altLang="en-US" b="1">
              <a:latin typeface="Calibri" panose="020F0502020204030204" pitchFamily="34" charset="0"/>
            </a:endParaRPr>
          </a:p>
        </p:txBody>
      </p:sp>
      <p:graphicFrame>
        <p:nvGraphicFramePr>
          <p:cNvPr id="2" name="Table 2">
            <a:extLst>
              <a:ext uri="{FF2B5EF4-FFF2-40B4-BE49-F238E27FC236}">
                <a16:creationId xmlns:a16="http://schemas.microsoft.com/office/drawing/2014/main" id="{B30FF3E3-A9B2-44ED-A576-CB132E808D14}"/>
              </a:ext>
            </a:extLst>
          </p:cNvPr>
          <p:cNvGraphicFramePr>
            <a:graphicFrameLocks noGrp="1"/>
          </p:cNvGraphicFramePr>
          <p:nvPr>
            <p:extLst>
              <p:ext uri="{D42A27DB-BD31-4B8C-83A1-F6EECF244321}">
                <p14:modId xmlns:p14="http://schemas.microsoft.com/office/powerpoint/2010/main" val="835678752"/>
              </p:ext>
            </p:extLst>
          </p:nvPr>
        </p:nvGraphicFramePr>
        <p:xfrm>
          <a:off x="1117158" y="4612836"/>
          <a:ext cx="7140448" cy="1285240"/>
        </p:xfrm>
        <a:graphic>
          <a:graphicData uri="http://schemas.openxmlformats.org/drawingml/2006/table">
            <a:tbl>
              <a:tblPr firstRow="1" bandRow="1">
                <a:tableStyleId>{5C22544A-7EE6-4342-B048-85BDC9FD1C3A}</a:tableStyleId>
              </a:tblPr>
              <a:tblGrid>
                <a:gridCol w="1785112">
                  <a:extLst>
                    <a:ext uri="{9D8B030D-6E8A-4147-A177-3AD203B41FA5}">
                      <a16:colId xmlns:a16="http://schemas.microsoft.com/office/drawing/2014/main" val="2257513719"/>
                    </a:ext>
                  </a:extLst>
                </a:gridCol>
                <a:gridCol w="1785112">
                  <a:extLst>
                    <a:ext uri="{9D8B030D-6E8A-4147-A177-3AD203B41FA5}">
                      <a16:colId xmlns:a16="http://schemas.microsoft.com/office/drawing/2014/main" val="3247606160"/>
                    </a:ext>
                  </a:extLst>
                </a:gridCol>
                <a:gridCol w="1785112">
                  <a:extLst>
                    <a:ext uri="{9D8B030D-6E8A-4147-A177-3AD203B41FA5}">
                      <a16:colId xmlns:a16="http://schemas.microsoft.com/office/drawing/2014/main" val="1146044111"/>
                    </a:ext>
                  </a:extLst>
                </a:gridCol>
                <a:gridCol w="1785112">
                  <a:extLst>
                    <a:ext uri="{9D8B030D-6E8A-4147-A177-3AD203B41FA5}">
                      <a16:colId xmlns:a16="http://schemas.microsoft.com/office/drawing/2014/main" val="3976858267"/>
                    </a:ext>
                  </a:extLst>
                </a:gridCol>
              </a:tblGrid>
              <a:tr h="370840">
                <a:tc>
                  <a:txBody>
                    <a:bodyPr/>
                    <a:lstStyle/>
                    <a:p>
                      <a:r>
                        <a:rPr lang="en-US"/>
                        <a:t>Sl.No</a:t>
                      </a:r>
                      <a:endParaRPr lang="en-US" dirty="0"/>
                    </a:p>
                  </a:txBody>
                  <a:tcPr/>
                </a:tc>
                <a:tc>
                  <a:txBody>
                    <a:bodyPr/>
                    <a:lstStyle/>
                    <a:p>
                      <a:r>
                        <a:rPr lang="en-US" dirty="0"/>
                        <a:t>Width of </a:t>
                      </a:r>
                      <a:r>
                        <a:rPr lang="en-US"/>
                        <a:t>the the switching paire (M) </a:t>
                      </a:r>
                    </a:p>
                  </a:txBody>
                  <a:tcPr/>
                </a:tc>
                <a:tc>
                  <a:txBody>
                    <a:bodyPr/>
                    <a:lstStyle/>
                    <a:p>
                      <a:r>
                        <a:rPr lang="en-US"/>
                        <a:t>Out put Gain (db)</a:t>
                      </a:r>
                    </a:p>
                  </a:txBody>
                  <a:tcPr/>
                </a:tc>
                <a:tc>
                  <a:txBody>
                    <a:bodyPr/>
                    <a:lstStyle/>
                    <a:p>
                      <a:r>
                        <a:rPr lang="en-US"/>
                        <a:t>OutPut noise </a:t>
                      </a:r>
                    </a:p>
                    <a:p>
                      <a:pPr lvl="0">
                        <a:buNone/>
                      </a:pPr>
                      <a:r>
                        <a:rPr lang="en-US"/>
                        <a:t>(V**2/HZ)</a:t>
                      </a:r>
                      <a:endParaRPr lang="en-US" dirty="0"/>
                    </a:p>
                  </a:txBody>
                  <a:tcPr/>
                </a:tc>
                <a:extLst>
                  <a:ext uri="{0D108BD9-81ED-4DB2-BD59-A6C34878D82A}">
                    <a16:rowId xmlns:a16="http://schemas.microsoft.com/office/drawing/2014/main" val="1835737232"/>
                  </a:ext>
                </a:extLst>
              </a:tr>
              <a:tr h="370840">
                <a:tc>
                  <a:txBody>
                    <a:bodyPr/>
                    <a:lstStyle/>
                    <a:p>
                      <a:r>
                        <a:rPr lang="en-US"/>
                        <a:t>1</a:t>
                      </a:r>
                    </a:p>
                  </a:txBody>
                  <a:tcPr/>
                </a:tc>
                <a:tc>
                  <a:txBody>
                    <a:bodyPr/>
                    <a:lstStyle/>
                    <a:p>
                      <a:r>
                        <a:rPr lang="en-US"/>
                        <a:t>10u - 1m</a:t>
                      </a:r>
                      <a:endParaRPr lang="en-US" dirty="0"/>
                    </a:p>
                  </a:txBody>
                  <a:tcPr/>
                </a:tc>
                <a:tc>
                  <a:txBody>
                    <a:bodyPr/>
                    <a:lstStyle/>
                    <a:p>
                      <a:r>
                        <a:rPr lang="en-US"/>
                        <a:t>7db - 14db</a:t>
                      </a:r>
                    </a:p>
                  </a:txBody>
                  <a:tcPr/>
                </a:tc>
                <a:tc>
                  <a:txBody>
                    <a:bodyPr/>
                    <a:lstStyle/>
                    <a:p>
                      <a:r>
                        <a:rPr lang="en-US"/>
                        <a:t>1f - 8f</a:t>
                      </a:r>
                    </a:p>
                  </a:txBody>
                  <a:tcPr/>
                </a:tc>
                <a:extLst>
                  <a:ext uri="{0D108BD9-81ED-4DB2-BD59-A6C34878D82A}">
                    <a16:rowId xmlns:a16="http://schemas.microsoft.com/office/drawing/2014/main" val="3021994628"/>
                  </a:ext>
                </a:extLst>
              </a:tr>
            </a:tbl>
          </a:graphicData>
        </a:graphic>
      </p:graphicFrame>
    </p:spTree>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asellaDiTesto 4">
            <a:extLst>
              <a:ext uri="{FF2B5EF4-FFF2-40B4-BE49-F238E27FC236}">
                <a16:creationId xmlns:a16="http://schemas.microsoft.com/office/drawing/2014/main" id="{C5D832C6-8852-455B-9DA9-AE26558ACF89}"/>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it-IT" altLang="en-US" b="1" i="1">
                <a:solidFill>
                  <a:srgbClr val="FF0000"/>
                </a:solidFill>
                <a:latin typeface="Calibri" panose="020F0502020204030204" pitchFamily="34" charset="0"/>
              </a:rPr>
              <a:t>Question #3</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D8732605-D888-480E-BA06-F7E253A8E7E8}"/>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4580" name="Immagine 15">
            <a:extLst>
              <a:ext uri="{FF2B5EF4-FFF2-40B4-BE49-F238E27FC236}">
                <a16:creationId xmlns:a16="http://schemas.microsoft.com/office/drawing/2014/main" id="{5E750BE4-AD27-4862-9647-11D653DF4B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CasellaDiTesto 26">
            <a:extLst>
              <a:ext uri="{FF2B5EF4-FFF2-40B4-BE49-F238E27FC236}">
                <a16:creationId xmlns:a16="http://schemas.microsoft.com/office/drawing/2014/main" id="{938BF7F4-F759-4026-AC39-CD53361B2D95}"/>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4582" name="Slide Number Placeholder 2">
            <a:extLst>
              <a:ext uri="{FF2B5EF4-FFF2-40B4-BE49-F238E27FC236}">
                <a16:creationId xmlns:a16="http://schemas.microsoft.com/office/drawing/2014/main" id="{A9879886-AEAE-4050-AF79-0F23595D47D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fld id="{9E832724-345E-45E8-A8CB-69C6066DBA15}" type="slidenum">
              <a:rPr lang="it-IT" altLang="en-US" sz="1400"/>
              <a:pPr>
                <a:spcBef>
                  <a:spcPct val="0"/>
                </a:spcBef>
                <a:buFontTx/>
                <a:buNone/>
              </a:pPr>
              <a:t>15</a:t>
            </a:fld>
            <a:endParaRPr lang="it-IT" altLang="en-US" sz="1400"/>
          </a:p>
        </p:txBody>
      </p:sp>
      <p:sp>
        <p:nvSpPr>
          <p:cNvPr id="24584" name="Rettangolo 2">
            <a:extLst>
              <a:ext uri="{FF2B5EF4-FFF2-40B4-BE49-F238E27FC236}">
                <a16:creationId xmlns:a16="http://schemas.microsoft.com/office/drawing/2014/main" id="{BB6090E3-24F6-410D-A16A-7B47081CA51B}"/>
              </a:ext>
            </a:extLst>
          </p:cNvPr>
          <p:cNvSpPr>
            <a:spLocks noChangeArrowheads="1"/>
          </p:cNvSpPr>
          <p:nvPr/>
        </p:nvSpPr>
        <p:spPr bwMode="auto">
          <a:xfrm>
            <a:off x="942975" y="946150"/>
            <a:ext cx="78898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en-US" altLang="en-US" sz="2000" b="1">
                <a:latin typeface="Calibri"/>
                <a:cs typeface="Arial"/>
              </a:rPr>
              <a:t>What is the difference in the gain and noise performance of the mixer if we change the size of the switching pair? Write your answer and computation.</a:t>
            </a:r>
            <a:endParaRPr lang="it-IT" altLang="en-US" sz="2000" b="1">
              <a:latin typeface="Calibri"/>
              <a:cs typeface="Arial"/>
            </a:endParaRPr>
          </a:p>
        </p:txBody>
      </p:sp>
      <p:pic>
        <p:nvPicPr>
          <p:cNvPr id="3" name="Picture 3" descr="Graphical user interface&#10;&#10;Description automatically generated">
            <a:extLst>
              <a:ext uri="{FF2B5EF4-FFF2-40B4-BE49-F238E27FC236}">
                <a16:creationId xmlns:a16="http://schemas.microsoft.com/office/drawing/2014/main" id="{67A782E5-1FCF-450C-9181-165E899D7D4B}"/>
              </a:ext>
            </a:extLst>
          </p:cNvPr>
          <p:cNvPicPr>
            <a:picLocks noChangeAspect="1"/>
          </p:cNvPicPr>
          <p:nvPr/>
        </p:nvPicPr>
        <p:blipFill>
          <a:blip r:embed="rId3"/>
          <a:stretch>
            <a:fillRect/>
          </a:stretch>
        </p:blipFill>
        <p:spPr>
          <a:xfrm>
            <a:off x="5680" y="1951818"/>
            <a:ext cx="9132640" cy="4899593"/>
          </a:xfrm>
          <a:prstGeom prst="rect">
            <a:avLst/>
          </a:prstGeom>
        </p:spPr>
      </p:pic>
    </p:spTree>
    <p:extLst>
      <p:ext uri="{BB962C8B-B14F-4D97-AF65-F5344CB8AC3E}">
        <p14:creationId xmlns:p14="http://schemas.microsoft.com/office/powerpoint/2010/main" val="3085223426"/>
      </p:ext>
    </p:extLst>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asellaDiTesto 4">
            <a:extLst>
              <a:ext uri="{FF2B5EF4-FFF2-40B4-BE49-F238E27FC236}">
                <a16:creationId xmlns:a16="http://schemas.microsoft.com/office/drawing/2014/main" id="{C127709D-5204-4699-80A2-08A5648EEA90}"/>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it-IT" altLang="en-US" b="1" i="1">
                <a:solidFill>
                  <a:srgbClr val="FF0000"/>
                </a:solidFill>
                <a:latin typeface="Calibri" panose="020F0502020204030204" pitchFamily="34" charset="0"/>
              </a:rPr>
              <a:t>Question #4</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D8732605-D888-480E-BA06-F7E253A8E7E8}"/>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5604" name="Immagine 15">
            <a:extLst>
              <a:ext uri="{FF2B5EF4-FFF2-40B4-BE49-F238E27FC236}">
                <a16:creationId xmlns:a16="http://schemas.microsoft.com/office/drawing/2014/main" id="{816EA886-0B38-45F0-A21F-366900AE8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CasellaDiTesto 26">
            <a:extLst>
              <a:ext uri="{FF2B5EF4-FFF2-40B4-BE49-F238E27FC236}">
                <a16:creationId xmlns:a16="http://schemas.microsoft.com/office/drawing/2014/main" id="{DB327870-88C1-45CA-AA91-0249427D0FE5}"/>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5606" name="Slide Number Placeholder 2">
            <a:extLst>
              <a:ext uri="{FF2B5EF4-FFF2-40B4-BE49-F238E27FC236}">
                <a16:creationId xmlns:a16="http://schemas.microsoft.com/office/drawing/2014/main" id="{5D88723C-42AE-4AD4-B96C-85976CACC5F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fld id="{6FABF5A4-ED44-4D43-9A85-6FDADBB349DE}" type="slidenum">
              <a:rPr lang="it-IT" altLang="en-US" sz="1400"/>
              <a:pPr>
                <a:spcBef>
                  <a:spcPct val="0"/>
                </a:spcBef>
                <a:buFontTx/>
                <a:buNone/>
              </a:pPr>
              <a:t>16</a:t>
            </a:fld>
            <a:endParaRPr lang="it-IT" altLang="en-US" sz="1400"/>
          </a:p>
        </p:txBody>
      </p:sp>
      <p:sp>
        <p:nvSpPr>
          <p:cNvPr id="25607" name="Rettangolo 2">
            <a:extLst>
              <a:ext uri="{FF2B5EF4-FFF2-40B4-BE49-F238E27FC236}">
                <a16:creationId xmlns:a16="http://schemas.microsoft.com/office/drawing/2014/main" id="{E47698E1-87CB-4ED8-8A47-5670E23A4E32}"/>
              </a:ext>
            </a:extLst>
          </p:cNvPr>
          <p:cNvSpPr>
            <a:spLocks noChangeArrowheads="1"/>
          </p:cNvSpPr>
          <p:nvPr/>
        </p:nvSpPr>
        <p:spPr bwMode="auto">
          <a:xfrm>
            <a:off x="940087" y="2922116"/>
            <a:ext cx="760451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None/>
            </a:pPr>
            <a:r>
              <a:rPr lang="it-IT" altLang="en-US" sz="2000" dirty="0">
                <a:latin typeface="Calibri"/>
                <a:cs typeface="Arial"/>
              </a:rPr>
              <a:t>Increaing the feed local oscillator implitide directly IF output through the feed through as the lo amplitude srength increase the feed through </a:t>
            </a:r>
            <a:r>
              <a:rPr lang="it-IT" altLang="en-US" sz="2000">
                <a:latin typeface="Calibri"/>
                <a:cs typeface="Arial"/>
              </a:rPr>
              <a:t>increases, this generates output at the if port.</a:t>
            </a:r>
            <a:endParaRPr lang="it-IT" altLang="en-US" sz="2000" dirty="0">
              <a:latin typeface="Calibri"/>
            </a:endParaRPr>
          </a:p>
        </p:txBody>
      </p:sp>
      <p:sp>
        <p:nvSpPr>
          <p:cNvPr id="25608" name="Rettangolo 2">
            <a:extLst>
              <a:ext uri="{FF2B5EF4-FFF2-40B4-BE49-F238E27FC236}">
                <a16:creationId xmlns:a16="http://schemas.microsoft.com/office/drawing/2014/main" id="{06BC0B6C-4678-48EA-A2CC-84F65878CEF8}"/>
              </a:ext>
            </a:extLst>
          </p:cNvPr>
          <p:cNvSpPr>
            <a:spLocks noChangeArrowheads="1"/>
          </p:cNvSpPr>
          <p:nvPr/>
        </p:nvSpPr>
        <p:spPr bwMode="auto">
          <a:xfrm>
            <a:off x="942975" y="946150"/>
            <a:ext cx="788987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en-US" altLang="en-US" b="1">
                <a:latin typeface="Calibri" panose="020F0502020204030204" pitchFamily="34" charset="0"/>
              </a:rPr>
              <a:t>What is the difference in the gain and noise performance of the mixer if we change the amplitude of the oscillator? Write your answer and computation.</a:t>
            </a:r>
            <a:endParaRPr lang="it-IT" altLang="en-US" b="1">
              <a:latin typeface="Calibri" panose="020F0502020204030204" pitchFamily="34" charset="0"/>
            </a:endParaRPr>
          </a:p>
        </p:txBody>
      </p:sp>
      <p:graphicFrame>
        <p:nvGraphicFramePr>
          <p:cNvPr id="2" name="Table 2">
            <a:extLst>
              <a:ext uri="{FF2B5EF4-FFF2-40B4-BE49-F238E27FC236}">
                <a16:creationId xmlns:a16="http://schemas.microsoft.com/office/drawing/2014/main" id="{0722845B-376B-4B83-961E-5F684DE3C532}"/>
              </a:ext>
            </a:extLst>
          </p:cNvPr>
          <p:cNvGraphicFramePr>
            <a:graphicFrameLocks noGrp="1"/>
          </p:cNvGraphicFramePr>
          <p:nvPr>
            <p:extLst>
              <p:ext uri="{D42A27DB-BD31-4B8C-83A1-F6EECF244321}">
                <p14:modId xmlns:p14="http://schemas.microsoft.com/office/powerpoint/2010/main" val="1764689393"/>
              </p:ext>
            </p:extLst>
          </p:nvPr>
        </p:nvGraphicFramePr>
        <p:xfrm>
          <a:off x="1117158" y="4612836"/>
          <a:ext cx="7140448" cy="1381759"/>
        </p:xfrm>
        <a:graphic>
          <a:graphicData uri="http://schemas.openxmlformats.org/drawingml/2006/table">
            <a:tbl>
              <a:tblPr firstRow="1" bandRow="1">
                <a:tableStyleId>{5C22544A-7EE6-4342-B048-85BDC9FD1C3A}</a:tableStyleId>
              </a:tblPr>
              <a:tblGrid>
                <a:gridCol w="1785112">
                  <a:extLst>
                    <a:ext uri="{9D8B030D-6E8A-4147-A177-3AD203B41FA5}">
                      <a16:colId xmlns:a16="http://schemas.microsoft.com/office/drawing/2014/main" val="2257513719"/>
                    </a:ext>
                  </a:extLst>
                </a:gridCol>
                <a:gridCol w="1785112">
                  <a:extLst>
                    <a:ext uri="{9D8B030D-6E8A-4147-A177-3AD203B41FA5}">
                      <a16:colId xmlns:a16="http://schemas.microsoft.com/office/drawing/2014/main" val="3247606160"/>
                    </a:ext>
                  </a:extLst>
                </a:gridCol>
                <a:gridCol w="1785112">
                  <a:extLst>
                    <a:ext uri="{9D8B030D-6E8A-4147-A177-3AD203B41FA5}">
                      <a16:colId xmlns:a16="http://schemas.microsoft.com/office/drawing/2014/main" val="1146044111"/>
                    </a:ext>
                  </a:extLst>
                </a:gridCol>
                <a:gridCol w="1785112">
                  <a:extLst>
                    <a:ext uri="{9D8B030D-6E8A-4147-A177-3AD203B41FA5}">
                      <a16:colId xmlns:a16="http://schemas.microsoft.com/office/drawing/2014/main" val="3976858267"/>
                    </a:ext>
                  </a:extLst>
                </a:gridCol>
              </a:tblGrid>
              <a:tr h="370840">
                <a:tc>
                  <a:txBody>
                    <a:bodyPr/>
                    <a:lstStyle/>
                    <a:p>
                      <a:r>
                        <a:rPr lang="en-US"/>
                        <a:t>Sl.No</a:t>
                      </a:r>
                      <a:endParaRPr lang="en-US" dirty="0"/>
                    </a:p>
                  </a:txBody>
                  <a:tcPr/>
                </a:tc>
                <a:tc>
                  <a:txBody>
                    <a:bodyPr/>
                    <a:lstStyle/>
                    <a:p>
                      <a:r>
                        <a:rPr lang="en-US"/>
                        <a:t>Oscillator gain </a:t>
                      </a:r>
                      <a:endParaRPr lang="en-US" dirty="0"/>
                    </a:p>
                  </a:txBody>
                  <a:tcPr/>
                </a:tc>
                <a:tc>
                  <a:txBody>
                    <a:bodyPr/>
                    <a:lstStyle/>
                    <a:p>
                      <a:r>
                        <a:rPr lang="en-US"/>
                        <a:t>Out put Gain (db)</a:t>
                      </a:r>
                    </a:p>
                  </a:txBody>
                  <a:tcPr/>
                </a:tc>
                <a:tc>
                  <a:txBody>
                    <a:bodyPr/>
                    <a:lstStyle/>
                    <a:p>
                      <a:r>
                        <a:rPr lang="en-US"/>
                        <a:t>OutPut noise </a:t>
                      </a:r>
                    </a:p>
                    <a:p>
                      <a:pPr lvl="0">
                        <a:buNone/>
                      </a:pPr>
                      <a:r>
                        <a:rPr lang="en-US"/>
                        <a:t>(V**2/HZ)</a:t>
                      </a:r>
                      <a:endParaRPr lang="en-US" dirty="0"/>
                    </a:p>
                  </a:txBody>
                  <a:tcPr/>
                </a:tc>
                <a:extLst>
                  <a:ext uri="{0D108BD9-81ED-4DB2-BD59-A6C34878D82A}">
                    <a16:rowId xmlns:a16="http://schemas.microsoft.com/office/drawing/2014/main" val="1835737232"/>
                  </a:ext>
                </a:extLst>
              </a:tr>
              <a:tr h="370840">
                <a:tc>
                  <a:txBody>
                    <a:bodyPr/>
                    <a:lstStyle/>
                    <a:p>
                      <a:r>
                        <a:rPr lang="en-US"/>
                        <a:t>1</a:t>
                      </a:r>
                    </a:p>
                  </a:txBody>
                  <a:tcPr/>
                </a:tc>
                <a:tc>
                  <a:txBody>
                    <a:bodyPr/>
                    <a:lstStyle/>
                    <a:p>
                      <a:r>
                        <a:rPr lang="en-US"/>
                        <a:t>0.1 - 1.5</a:t>
                      </a:r>
                      <a:endParaRPr lang="en-US" dirty="0"/>
                    </a:p>
                  </a:txBody>
                  <a:tcPr/>
                </a:tc>
                <a:tc>
                  <a:txBody>
                    <a:bodyPr/>
                    <a:lstStyle/>
                    <a:p>
                      <a:r>
                        <a:rPr lang="en-US"/>
                        <a:t>7db - 7db</a:t>
                      </a:r>
                    </a:p>
                  </a:txBody>
                  <a:tcPr/>
                </a:tc>
                <a:tc>
                  <a:txBody>
                    <a:bodyPr/>
                    <a:lstStyle/>
                    <a:p>
                      <a:r>
                        <a:rPr lang="en-US"/>
                        <a:t>116a - 6f</a:t>
                      </a:r>
                      <a:endParaRPr lang="en-US" dirty="0"/>
                    </a:p>
                  </a:txBody>
                  <a:tcPr/>
                </a:tc>
                <a:extLst>
                  <a:ext uri="{0D108BD9-81ED-4DB2-BD59-A6C34878D82A}">
                    <a16:rowId xmlns:a16="http://schemas.microsoft.com/office/drawing/2014/main" val="3021994628"/>
                  </a:ext>
                </a:extLst>
              </a:tr>
              <a:tr h="370839">
                <a:tc>
                  <a:txBody>
                    <a:bodyPr/>
                    <a:lstStyle/>
                    <a:p>
                      <a:pPr lvl="0">
                        <a:buNone/>
                      </a:pPr>
                      <a:r>
                        <a:rPr lang="en-US"/>
                        <a:t>2</a:t>
                      </a:r>
                      <a:endParaRPr lang="en-US" dirty="0"/>
                    </a:p>
                  </a:txBody>
                  <a:tcPr/>
                </a:tc>
                <a:tc>
                  <a:txBody>
                    <a:bodyPr/>
                    <a:lstStyle/>
                    <a:p>
                      <a:pPr lvl="0">
                        <a:buNone/>
                      </a:pPr>
                      <a:r>
                        <a:rPr lang="en-US"/>
                        <a:t>Optimum 0.5</a:t>
                      </a:r>
                      <a:endParaRPr lang="en-US" dirty="0"/>
                    </a:p>
                  </a:txBody>
                  <a:tcPr/>
                </a:tc>
                <a:tc>
                  <a:txBody>
                    <a:bodyPr/>
                    <a:lstStyle/>
                    <a:p>
                      <a:pPr lvl="0">
                        <a:buNone/>
                      </a:pPr>
                      <a:r>
                        <a:rPr lang="en-US"/>
                        <a:t>13db</a:t>
                      </a:r>
                      <a:endParaRPr lang="en-US" dirty="0"/>
                    </a:p>
                  </a:txBody>
                  <a:tcPr/>
                </a:tc>
                <a:tc>
                  <a:txBody>
                    <a:bodyPr/>
                    <a:lstStyle/>
                    <a:p>
                      <a:pPr lvl="0">
                        <a:buNone/>
                      </a:pPr>
                      <a:r>
                        <a:rPr lang="en-US"/>
                        <a:t>1.5f</a:t>
                      </a:r>
                      <a:endParaRPr lang="en-US" dirty="0"/>
                    </a:p>
                  </a:txBody>
                  <a:tcPr/>
                </a:tc>
                <a:extLst>
                  <a:ext uri="{0D108BD9-81ED-4DB2-BD59-A6C34878D82A}">
                    <a16:rowId xmlns:a16="http://schemas.microsoft.com/office/drawing/2014/main" val="798394594"/>
                  </a:ext>
                </a:extLst>
              </a:tr>
            </a:tbl>
          </a:graphicData>
        </a:graphic>
      </p:graphicFrame>
    </p:spTree>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asellaDiTesto 4">
            <a:extLst>
              <a:ext uri="{FF2B5EF4-FFF2-40B4-BE49-F238E27FC236}">
                <a16:creationId xmlns:a16="http://schemas.microsoft.com/office/drawing/2014/main" id="{C127709D-5204-4699-80A2-08A5648EEA90}"/>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it-IT" altLang="en-US" b="1" i="1">
                <a:solidFill>
                  <a:srgbClr val="FF0000"/>
                </a:solidFill>
                <a:latin typeface="Calibri" panose="020F0502020204030204" pitchFamily="34" charset="0"/>
              </a:rPr>
              <a:t>Question #4</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D8732605-D888-480E-BA06-F7E253A8E7E8}"/>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5604" name="Immagine 15">
            <a:extLst>
              <a:ext uri="{FF2B5EF4-FFF2-40B4-BE49-F238E27FC236}">
                <a16:creationId xmlns:a16="http://schemas.microsoft.com/office/drawing/2014/main" id="{816EA886-0B38-45F0-A21F-366900AE8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CasellaDiTesto 26">
            <a:extLst>
              <a:ext uri="{FF2B5EF4-FFF2-40B4-BE49-F238E27FC236}">
                <a16:creationId xmlns:a16="http://schemas.microsoft.com/office/drawing/2014/main" id="{DB327870-88C1-45CA-AA91-0249427D0FE5}"/>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5606" name="Slide Number Placeholder 2">
            <a:extLst>
              <a:ext uri="{FF2B5EF4-FFF2-40B4-BE49-F238E27FC236}">
                <a16:creationId xmlns:a16="http://schemas.microsoft.com/office/drawing/2014/main" id="{5D88723C-42AE-4AD4-B96C-85976CACC5F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fld id="{6FABF5A4-ED44-4D43-9A85-6FDADBB349DE}" type="slidenum">
              <a:rPr lang="it-IT" altLang="en-US" sz="1400"/>
              <a:pPr>
                <a:spcBef>
                  <a:spcPct val="0"/>
                </a:spcBef>
                <a:buFontTx/>
                <a:buNone/>
              </a:pPr>
              <a:t>17</a:t>
            </a:fld>
            <a:endParaRPr lang="it-IT" altLang="en-US" sz="1400"/>
          </a:p>
        </p:txBody>
      </p:sp>
      <p:sp>
        <p:nvSpPr>
          <p:cNvPr id="25607" name="Rettangolo 2">
            <a:extLst>
              <a:ext uri="{FF2B5EF4-FFF2-40B4-BE49-F238E27FC236}">
                <a16:creationId xmlns:a16="http://schemas.microsoft.com/office/drawing/2014/main" id="{E47698E1-87CB-4ED8-8A47-5670E23A4E32}"/>
              </a:ext>
            </a:extLst>
          </p:cNvPr>
          <p:cNvSpPr>
            <a:spLocks noChangeArrowheads="1"/>
          </p:cNvSpPr>
          <p:nvPr/>
        </p:nvSpPr>
        <p:spPr bwMode="auto">
          <a:xfrm>
            <a:off x="940087" y="2922116"/>
            <a:ext cx="76045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None/>
            </a:pPr>
            <a:endParaRPr lang="it-IT" altLang="en-US" sz="2000" dirty="0">
              <a:latin typeface="Calibri"/>
            </a:endParaRPr>
          </a:p>
        </p:txBody>
      </p:sp>
      <p:sp>
        <p:nvSpPr>
          <p:cNvPr id="25608" name="Rettangolo 2">
            <a:extLst>
              <a:ext uri="{FF2B5EF4-FFF2-40B4-BE49-F238E27FC236}">
                <a16:creationId xmlns:a16="http://schemas.microsoft.com/office/drawing/2014/main" id="{06BC0B6C-4678-48EA-A2CC-84F65878CEF8}"/>
              </a:ext>
            </a:extLst>
          </p:cNvPr>
          <p:cNvSpPr>
            <a:spLocks noChangeArrowheads="1"/>
          </p:cNvSpPr>
          <p:nvPr/>
        </p:nvSpPr>
        <p:spPr bwMode="auto">
          <a:xfrm>
            <a:off x="942975" y="946150"/>
            <a:ext cx="78898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en-US" altLang="en-US" sz="2000" b="1">
                <a:latin typeface="Calibri"/>
                <a:cs typeface="Arial"/>
              </a:rPr>
              <a:t>What is the difference in the gain and noise performance of the mixer if we change the amplitude of the oscillator? Write your answer and computation.</a:t>
            </a:r>
            <a:endParaRPr lang="it-IT" altLang="en-US" sz="2000" b="1">
              <a:latin typeface="Calibri"/>
              <a:cs typeface="Arial"/>
            </a:endParaRPr>
          </a:p>
        </p:txBody>
      </p:sp>
      <p:pic>
        <p:nvPicPr>
          <p:cNvPr id="3" name="Picture 3">
            <a:extLst>
              <a:ext uri="{FF2B5EF4-FFF2-40B4-BE49-F238E27FC236}">
                <a16:creationId xmlns:a16="http://schemas.microsoft.com/office/drawing/2014/main" id="{517525F1-D6D8-4985-8858-A06D56A5978B}"/>
              </a:ext>
            </a:extLst>
          </p:cNvPr>
          <p:cNvPicPr>
            <a:picLocks noChangeAspect="1"/>
          </p:cNvPicPr>
          <p:nvPr/>
        </p:nvPicPr>
        <p:blipFill>
          <a:blip r:embed="rId3"/>
          <a:stretch>
            <a:fillRect/>
          </a:stretch>
        </p:blipFill>
        <p:spPr>
          <a:xfrm>
            <a:off x="119270" y="1656449"/>
            <a:ext cx="9019050" cy="5206355"/>
          </a:xfrm>
          <a:prstGeom prst="rect">
            <a:avLst/>
          </a:prstGeom>
        </p:spPr>
      </p:pic>
    </p:spTree>
    <p:extLst>
      <p:ext uri="{BB962C8B-B14F-4D97-AF65-F5344CB8AC3E}">
        <p14:creationId xmlns:p14="http://schemas.microsoft.com/office/powerpoint/2010/main" val="3829271740"/>
      </p:ext>
    </p:extLst>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asellaDiTesto 4">
            <a:extLst>
              <a:ext uri="{FF2B5EF4-FFF2-40B4-BE49-F238E27FC236}">
                <a16:creationId xmlns:a16="http://schemas.microsoft.com/office/drawing/2014/main" id="{C127709D-5204-4699-80A2-08A5648EEA90}"/>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it-IT" altLang="en-US" b="1" i="1">
                <a:solidFill>
                  <a:srgbClr val="FF0000"/>
                </a:solidFill>
                <a:latin typeface="Calibri" panose="020F0502020204030204" pitchFamily="34" charset="0"/>
              </a:rPr>
              <a:t>Question #4</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D8732605-D888-480E-BA06-F7E253A8E7E8}"/>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5604" name="Immagine 15">
            <a:extLst>
              <a:ext uri="{FF2B5EF4-FFF2-40B4-BE49-F238E27FC236}">
                <a16:creationId xmlns:a16="http://schemas.microsoft.com/office/drawing/2014/main" id="{816EA886-0B38-45F0-A21F-366900AE8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CasellaDiTesto 26">
            <a:extLst>
              <a:ext uri="{FF2B5EF4-FFF2-40B4-BE49-F238E27FC236}">
                <a16:creationId xmlns:a16="http://schemas.microsoft.com/office/drawing/2014/main" id="{DB327870-88C1-45CA-AA91-0249427D0FE5}"/>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5606" name="Slide Number Placeholder 2">
            <a:extLst>
              <a:ext uri="{FF2B5EF4-FFF2-40B4-BE49-F238E27FC236}">
                <a16:creationId xmlns:a16="http://schemas.microsoft.com/office/drawing/2014/main" id="{5D88723C-42AE-4AD4-B96C-85976CACC5F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fld id="{6FABF5A4-ED44-4D43-9A85-6FDADBB349DE}" type="slidenum">
              <a:rPr lang="it-IT" altLang="en-US" sz="1400"/>
              <a:pPr>
                <a:spcBef>
                  <a:spcPct val="0"/>
                </a:spcBef>
                <a:buFontTx/>
                <a:buNone/>
              </a:pPr>
              <a:t>18</a:t>
            </a:fld>
            <a:endParaRPr lang="it-IT" altLang="en-US" sz="1400"/>
          </a:p>
        </p:txBody>
      </p:sp>
      <p:sp>
        <p:nvSpPr>
          <p:cNvPr id="25607" name="Rettangolo 2">
            <a:extLst>
              <a:ext uri="{FF2B5EF4-FFF2-40B4-BE49-F238E27FC236}">
                <a16:creationId xmlns:a16="http://schemas.microsoft.com/office/drawing/2014/main" id="{E47698E1-87CB-4ED8-8A47-5670E23A4E32}"/>
              </a:ext>
            </a:extLst>
          </p:cNvPr>
          <p:cNvSpPr>
            <a:spLocks noChangeArrowheads="1"/>
          </p:cNvSpPr>
          <p:nvPr/>
        </p:nvSpPr>
        <p:spPr bwMode="auto">
          <a:xfrm>
            <a:off x="940087" y="2922116"/>
            <a:ext cx="76045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None/>
            </a:pPr>
            <a:endParaRPr lang="it-IT" altLang="en-US" sz="2000" dirty="0">
              <a:latin typeface="Calibri"/>
            </a:endParaRPr>
          </a:p>
        </p:txBody>
      </p:sp>
      <p:sp>
        <p:nvSpPr>
          <p:cNvPr id="25608" name="Rettangolo 2">
            <a:extLst>
              <a:ext uri="{FF2B5EF4-FFF2-40B4-BE49-F238E27FC236}">
                <a16:creationId xmlns:a16="http://schemas.microsoft.com/office/drawing/2014/main" id="{06BC0B6C-4678-48EA-A2CC-84F65878CEF8}"/>
              </a:ext>
            </a:extLst>
          </p:cNvPr>
          <p:cNvSpPr>
            <a:spLocks noChangeArrowheads="1"/>
          </p:cNvSpPr>
          <p:nvPr/>
        </p:nvSpPr>
        <p:spPr bwMode="auto">
          <a:xfrm>
            <a:off x="942975" y="946150"/>
            <a:ext cx="7889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spcBef>
                <a:spcPct val="0"/>
              </a:spcBef>
              <a:buFontTx/>
              <a:buNone/>
            </a:pPr>
            <a:r>
              <a:rPr lang="en-US" altLang="en-US" sz="2000" b="1">
                <a:latin typeface="Calibri"/>
                <a:cs typeface="Arial"/>
              </a:rPr>
              <a:t>Conclusion</a:t>
            </a:r>
            <a:endParaRPr lang="en-US" altLang="en-US" sz="2000" b="1" dirty="0">
              <a:latin typeface="Calibri"/>
              <a:cs typeface="Arial"/>
            </a:endParaRPr>
          </a:p>
        </p:txBody>
      </p:sp>
      <p:pic>
        <p:nvPicPr>
          <p:cNvPr id="2" name="Picture 3">
            <a:extLst>
              <a:ext uri="{FF2B5EF4-FFF2-40B4-BE49-F238E27FC236}">
                <a16:creationId xmlns:a16="http://schemas.microsoft.com/office/drawing/2014/main" id="{145DB031-C611-4922-B5BA-A8F12E888989}"/>
              </a:ext>
            </a:extLst>
          </p:cNvPr>
          <p:cNvPicPr>
            <a:picLocks noChangeAspect="1"/>
          </p:cNvPicPr>
          <p:nvPr/>
        </p:nvPicPr>
        <p:blipFill>
          <a:blip r:embed="rId3"/>
          <a:stretch>
            <a:fillRect/>
          </a:stretch>
        </p:blipFill>
        <p:spPr>
          <a:xfrm>
            <a:off x="5680" y="1269274"/>
            <a:ext cx="9132640" cy="5583142"/>
          </a:xfrm>
          <a:prstGeom prst="rect">
            <a:avLst/>
          </a:prstGeom>
        </p:spPr>
      </p:pic>
    </p:spTree>
    <p:extLst>
      <p:ext uri="{BB962C8B-B14F-4D97-AF65-F5344CB8AC3E}">
        <p14:creationId xmlns:p14="http://schemas.microsoft.com/office/powerpoint/2010/main" val="660134137"/>
      </p:ext>
    </p:extLst>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E2519E0-F5FE-4464-BA7B-0C0F11343ACE}"/>
              </a:ext>
            </a:extLst>
          </p:cNvPr>
          <p:cNvSpPr>
            <a:spLocks noGrp="1" noChangeArrowheads="1"/>
          </p:cNvSpPr>
          <p:nvPr>
            <p:ph type="title" sz="quarter"/>
          </p:nvPr>
        </p:nvSpPr>
        <p:spPr>
          <a:xfrm>
            <a:off x="0" y="0"/>
            <a:ext cx="9144000" cy="692150"/>
          </a:xfrm>
        </p:spPr>
        <p:txBody>
          <a:bodyPr/>
          <a:lstStyle/>
          <a:p>
            <a:pPr eaLnBrk="1" hangingPunct="1"/>
            <a:r>
              <a:rPr lang="en-US" altLang="en-US" sz="3800" b="1">
                <a:solidFill>
                  <a:srgbClr val="FF0000"/>
                </a:solidFill>
                <a:latin typeface="Arial Narrow" panose="020B0606020202030204" pitchFamily="34" charset="0"/>
              </a:rPr>
              <a:t>Gilbert Cell Active Mixer</a:t>
            </a:r>
          </a:p>
        </p:txBody>
      </p:sp>
      <p:pic>
        <p:nvPicPr>
          <p:cNvPr id="6147" name="Picture 23">
            <a:extLst>
              <a:ext uri="{FF2B5EF4-FFF2-40B4-BE49-F238E27FC236}">
                <a16:creationId xmlns:a16="http://schemas.microsoft.com/office/drawing/2014/main" id="{6ED44BE7-A25A-4D07-B80D-82E55DB5869F}"/>
              </a:ext>
            </a:extLst>
          </p:cNvPr>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323850" y="1771650"/>
            <a:ext cx="3525838" cy="4537075"/>
          </a:xfrm>
          <a:solidFill>
            <a:schemeClr val="bg2"/>
          </a:solidFill>
        </p:spPr>
      </p:pic>
      <p:pic>
        <p:nvPicPr>
          <p:cNvPr id="6148" name="Picture 28">
            <a:extLst>
              <a:ext uri="{FF2B5EF4-FFF2-40B4-BE49-F238E27FC236}">
                <a16:creationId xmlns:a16="http://schemas.microsoft.com/office/drawing/2014/main" id="{D5944F60-90D2-4341-BFD5-3218B0120740}"/>
              </a:ext>
            </a:extLst>
          </p:cNvPr>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4313238" y="2349500"/>
            <a:ext cx="1411287" cy="498475"/>
          </a:xfrm>
          <a:solidFill>
            <a:srgbClr val="0070C0"/>
          </a:solidFill>
        </p:spPr>
      </p:pic>
      <p:sp>
        <p:nvSpPr>
          <p:cNvPr id="6149" name="Line 3">
            <a:extLst>
              <a:ext uri="{FF2B5EF4-FFF2-40B4-BE49-F238E27FC236}">
                <a16:creationId xmlns:a16="http://schemas.microsoft.com/office/drawing/2014/main" id="{795DC16B-B063-42AB-95D0-04D647C164FE}"/>
              </a:ext>
            </a:extLst>
          </p:cNvPr>
          <p:cNvSpPr>
            <a:spLocks noChangeShapeType="1"/>
          </p:cNvSpPr>
          <p:nvPr/>
        </p:nvSpPr>
        <p:spPr bwMode="auto">
          <a:xfrm>
            <a:off x="271463" y="685800"/>
            <a:ext cx="860107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0" name="Rectangle 18">
            <a:extLst>
              <a:ext uri="{FF2B5EF4-FFF2-40B4-BE49-F238E27FC236}">
                <a16:creationId xmlns:a16="http://schemas.microsoft.com/office/drawing/2014/main" id="{222380C7-6B75-47F6-891B-6EC372E23452}"/>
              </a:ext>
            </a:extLst>
          </p:cNvPr>
          <p:cNvSpPr>
            <a:spLocks noChangeArrowheads="1"/>
          </p:cNvSpPr>
          <p:nvPr/>
        </p:nvSpPr>
        <p:spPr bwMode="auto">
          <a:xfrm>
            <a:off x="2555875" y="981075"/>
            <a:ext cx="38163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u="sng">
                <a:latin typeface="Arial Narrow" panose="020B0606020202030204" pitchFamily="34" charset="0"/>
              </a:rPr>
              <a:t>“single - balanced” version</a:t>
            </a:r>
          </a:p>
        </p:txBody>
      </p:sp>
      <p:pic>
        <p:nvPicPr>
          <p:cNvPr id="6151" name="Picture 36">
            <a:extLst>
              <a:ext uri="{FF2B5EF4-FFF2-40B4-BE49-F238E27FC236}">
                <a16:creationId xmlns:a16="http://schemas.microsoft.com/office/drawing/2014/main" id="{2E6EDCA5-C98C-4153-8B50-82B8B6EAB4DB}"/>
              </a:ext>
            </a:extLst>
          </p:cNvPr>
          <p:cNvPicPr>
            <a:picLocks noGrp="1" noChangeAspect="1" noChangeArrowheads="1"/>
          </p:cNvPicPr>
          <p:nvPr>
            <p:ph sz="quarter" idx="4"/>
          </p:nvPr>
        </p:nvPicPr>
        <p:blipFill>
          <a:blip r:embed="rId5">
            <a:extLst>
              <a:ext uri="{28A0092B-C50C-407E-A947-70E740481C1C}">
                <a14:useLocalDpi xmlns:a14="http://schemas.microsoft.com/office/drawing/2010/main" val="0"/>
              </a:ext>
            </a:extLst>
          </a:blip>
          <a:srcRect/>
          <a:stretch>
            <a:fillRect/>
          </a:stretch>
        </p:blipFill>
        <p:spPr>
          <a:xfrm>
            <a:off x="4284663" y="3373438"/>
            <a:ext cx="1676400" cy="992187"/>
          </a:xfrm>
          <a:solidFill>
            <a:srgbClr val="0070C0"/>
          </a:solidFill>
        </p:spPr>
      </p:pic>
      <p:pic>
        <p:nvPicPr>
          <p:cNvPr id="6152" name="Picture 38">
            <a:extLst>
              <a:ext uri="{FF2B5EF4-FFF2-40B4-BE49-F238E27FC236}">
                <a16:creationId xmlns:a16="http://schemas.microsoft.com/office/drawing/2014/main" id="{82CC8EE1-1FBB-4D51-ABAF-E5D607F88695}"/>
              </a:ext>
            </a:extLst>
          </p:cNvPr>
          <p:cNvPicPr>
            <a:picLocks noGrp="1" noChangeAspect="1" noChangeArrowheads="1"/>
          </p:cNvPicPr>
          <p:nvPr>
            <p:ph sz="quarter" idx="3"/>
          </p:nvPr>
        </p:nvPicPr>
        <p:blipFill>
          <a:blip r:embed="rId6">
            <a:extLst>
              <a:ext uri="{28A0092B-C50C-407E-A947-70E740481C1C}">
                <a14:useLocalDpi xmlns:a14="http://schemas.microsoft.com/office/drawing/2010/main" val="0"/>
              </a:ext>
            </a:extLst>
          </a:blip>
          <a:srcRect/>
          <a:stretch>
            <a:fillRect/>
          </a:stretch>
        </p:blipFill>
        <p:spPr>
          <a:xfrm>
            <a:off x="4284663" y="4811713"/>
            <a:ext cx="2138362" cy="993775"/>
          </a:xfrm>
          <a:solidFill>
            <a:srgbClr val="0070C0"/>
          </a:solidFill>
        </p:spPr>
      </p:pic>
      <p:sp>
        <p:nvSpPr>
          <p:cNvPr id="6153" name="Rectangle 39">
            <a:extLst>
              <a:ext uri="{FF2B5EF4-FFF2-40B4-BE49-F238E27FC236}">
                <a16:creationId xmlns:a16="http://schemas.microsoft.com/office/drawing/2014/main" id="{E60BF15F-FF2F-4BD1-885F-67C1362A4896}"/>
              </a:ext>
            </a:extLst>
          </p:cNvPr>
          <p:cNvSpPr>
            <a:spLocks noChangeArrowheads="1"/>
          </p:cNvSpPr>
          <p:nvPr/>
        </p:nvSpPr>
        <p:spPr bwMode="auto">
          <a:xfrm>
            <a:off x="5867400" y="2378075"/>
            <a:ext cx="30972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b="1">
                <a:latin typeface="Arial Narrow" panose="020B0606020202030204" pitchFamily="34" charset="0"/>
              </a:rPr>
              <a:t>Drain current of M1</a:t>
            </a:r>
          </a:p>
        </p:txBody>
      </p:sp>
      <p:sp>
        <p:nvSpPr>
          <p:cNvPr id="6154" name="Rectangle 40">
            <a:extLst>
              <a:ext uri="{FF2B5EF4-FFF2-40B4-BE49-F238E27FC236}">
                <a16:creationId xmlns:a16="http://schemas.microsoft.com/office/drawing/2014/main" id="{F5CEB336-82D2-4024-AB1C-44FF7F8E7546}"/>
              </a:ext>
            </a:extLst>
          </p:cNvPr>
          <p:cNvSpPr>
            <a:spLocks noChangeArrowheads="1"/>
          </p:cNvSpPr>
          <p:nvPr/>
        </p:nvSpPr>
        <p:spPr bwMode="auto">
          <a:xfrm>
            <a:off x="6083300" y="3668713"/>
            <a:ext cx="25209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it-IT" altLang="en-US" sz="2400" b="1">
                <a:latin typeface="Arial Narrow" panose="020B0606020202030204" pitchFamily="34" charset="0"/>
              </a:rPr>
              <a:t>T</a:t>
            </a:r>
            <a:r>
              <a:rPr lang="en-US" altLang="en-US" sz="2400" b="1">
                <a:latin typeface="Arial Narrow" panose="020B0606020202030204" pitchFamily="34" charset="0"/>
              </a:rPr>
              <a:t>ransconductance gain</a:t>
            </a:r>
          </a:p>
        </p:txBody>
      </p:sp>
      <p:sp>
        <p:nvSpPr>
          <p:cNvPr id="6155" name="Rectangle 41">
            <a:extLst>
              <a:ext uri="{FF2B5EF4-FFF2-40B4-BE49-F238E27FC236}">
                <a16:creationId xmlns:a16="http://schemas.microsoft.com/office/drawing/2014/main" id="{258F3076-40BA-4D25-86BB-6BB3F63FE19D}"/>
              </a:ext>
            </a:extLst>
          </p:cNvPr>
          <p:cNvSpPr>
            <a:spLocks noChangeArrowheads="1"/>
          </p:cNvSpPr>
          <p:nvPr/>
        </p:nvSpPr>
        <p:spPr bwMode="auto">
          <a:xfrm>
            <a:off x="6588125" y="5086350"/>
            <a:ext cx="1728788"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b="1">
                <a:latin typeface="Arial Narrow" panose="020B0606020202030204" pitchFamily="34" charset="0"/>
              </a:rPr>
              <a:t>Voltage Gain</a:t>
            </a:r>
          </a:p>
        </p:txBody>
      </p:sp>
      <p:sp>
        <p:nvSpPr>
          <p:cNvPr id="6156" name="AutoShape 12">
            <a:extLst>
              <a:ext uri="{FF2B5EF4-FFF2-40B4-BE49-F238E27FC236}">
                <a16:creationId xmlns:a16="http://schemas.microsoft.com/office/drawing/2014/main" id="{F3F6620E-9A9D-4260-B057-7542C1AF3A33}"/>
              </a:ext>
            </a:extLst>
          </p:cNvPr>
          <p:cNvSpPr>
            <a:spLocks noChangeAspect="1" noChangeArrowheads="1"/>
          </p:cNvSpPr>
          <p:nvPr/>
        </p:nvSpPr>
        <p:spPr bwMode="auto">
          <a:xfrm>
            <a:off x="4313238" y="2349500"/>
            <a:ext cx="141128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2400"/>
          </a:p>
        </p:txBody>
      </p:sp>
    </p:spTree>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6E24941E-882D-44F6-97B3-9425020F0377}"/>
              </a:ext>
            </a:extLst>
          </p:cNvPr>
          <p:cNvSpPr>
            <a:spLocks noGrp="1" noChangeArrowheads="1"/>
          </p:cNvSpPr>
          <p:nvPr>
            <p:ph type="title" sz="quarter"/>
          </p:nvPr>
        </p:nvSpPr>
        <p:spPr>
          <a:xfrm>
            <a:off x="0" y="0"/>
            <a:ext cx="9144000" cy="692150"/>
          </a:xfrm>
        </p:spPr>
        <p:txBody>
          <a:bodyPr/>
          <a:lstStyle/>
          <a:p>
            <a:pPr eaLnBrk="1" hangingPunct="1"/>
            <a:r>
              <a:rPr lang="en-US" altLang="en-US" sz="3800" b="1">
                <a:solidFill>
                  <a:srgbClr val="FF0000"/>
                </a:solidFill>
                <a:latin typeface="Arial Narrow" panose="020B0606020202030204" pitchFamily="34" charset="0"/>
              </a:rPr>
              <a:t>Gilbert Cell Active Mixer</a:t>
            </a:r>
          </a:p>
        </p:txBody>
      </p:sp>
      <p:pic>
        <p:nvPicPr>
          <p:cNvPr id="8195" name="Picture 13">
            <a:extLst>
              <a:ext uri="{FF2B5EF4-FFF2-40B4-BE49-F238E27FC236}">
                <a16:creationId xmlns:a16="http://schemas.microsoft.com/office/drawing/2014/main" id="{3EAE5199-6DA3-437A-9BA1-78549E117FC1}"/>
              </a:ext>
            </a:extLst>
          </p:cNvPr>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133350" y="1700213"/>
            <a:ext cx="4510088" cy="4568825"/>
          </a:xfrm>
          <a:solidFill>
            <a:schemeClr val="bg2"/>
          </a:solidFill>
        </p:spPr>
      </p:pic>
      <p:pic>
        <p:nvPicPr>
          <p:cNvPr id="8196" name="Picture 8">
            <a:extLst>
              <a:ext uri="{FF2B5EF4-FFF2-40B4-BE49-F238E27FC236}">
                <a16:creationId xmlns:a16="http://schemas.microsoft.com/office/drawing/2014/main" id="{D64AA5C1-64F6-4B48-97B1-FCE566C2AFA0}"/>
              </a:ext>
            </a:extLst>
          </p:cNvP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4932363" y="4811713"/>
            <a:ext cx="2138362" cy="993775"/>
          </a:xfrm>
          <a:solidFill>
            <a:srgbClr val="0070C0"/>
          </a:solidFill>
        </p:spPr>
      </p:pic>
      <p:sp>
        <p:nvSpPr>
          <p:cNvPr id="8197" name="Line 5">
            <a:extLst>
              <a:ext uri="{FF2B5EF4-FFF2-40B4-BE49-F238E27FC236}">
                <a16:creationId xmlns:a16="http://schemas.microsoft.com/office/drawing/2014/main" id="{DE74B710-26AD-4368-B346-9BAFD8C2BEF5}"/>
              </a:ext>
            </a:extLst>
          </p:cNvPr>
          <p:cNvSpPr>
            <a:spLocks noChangeShapeType="1"/>
          </p:cNvSpPr>
          <p:nvPr/>
        </p:nvSpPr>
        <p:spPr bwMode="auto">
          <a:xfrm>
            <a:off x="271463" y="685800"/>
            <a:ext cx="860107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198" name="Rectangle 6">
            <a:extLst>
              <a:ext uri="{FF2B5EF4-FFF2-40B4-BE49-F238E27FC236}">
                <a16:creationId xmlns:a16="http://schemas.microsoft.com/office/drawing/2014/main" id="{94CBB62E-38B4-482F-B8C7-0B4A46ACC010}"/>
              </a:ext>
            </a:extLst>
          </p:cNvPr>
          <p:cNvSpPr>
            <a:spLocks noChangeArrowheads="1"/>
          </p:cNvSpPr>
          <p:nvPr/>
        </p:nvSpPr>
        <p:spPr bwMode="auto">
          <a:xfrm>
            <a:off x="2555875" y="981075"/>
            <a:ext cx="38163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u="sng">
                <a:latin typeface="Arial Narrow" panose="020B0606020202030204" pitchFamily="34" charset="0"/>
              </a:rPr>
              <a:t>“double - balanced” version</a:t>
            </a:r>
          </a:p>
        </p:txBody>
      </p:sp>
      <p:sp>
        <p:nvSpPr>
          <p:cNvPr id="8199" name="Rectangle 9">
            <a:extLst>
              <a:ext uri="{FF2B5EF4-FFF2-40B4-BE49-F238E27FC236}">
                <a16:creationId xmlns:a16="http://schemas.microsoft.com/office/drawing/2014/main" id="{C0AF8F52-DC5D-409F-A67B-F733654A9E06}"/>
              </a:ext>
            </a:extLst>
          </p:cNvPr>
          <p:cNvSpPr>
            <a:spLocks noChangeArrowheads="1"/>
          </p:cNvSpPr>
          <p:nvPr/>
        </p:nvSpPr>
        <p:spPr bwMode="auto">
          <a:xfrm>
            <a:off x="7089775" y="2305050"/>
            <a:ext cx="192087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b="1">
                <a:latin typeface="Arial Narrow" panose="020B0606020202030204" pitchFamily="34" charset="0"/>
              </a:rPr>
              <a:t>Drain Current of M1</a:t>
            </a:r>
          </a:p>
        </p:txBody>
      </p:sp>
      <p:sp>
        <p:nvSpPr>
          <p:cNvPr id="8200" name="Rectangle 11">
            <a:extLst>
              <a:ext uri="{FF2B5EF4-FFF2-40B4-BE49-F238E27FC236}">
                <a16:creationId xmlns:a16="http://schemas.microsoft.com/office/drawing/2014/main" id="{40D9F0F0-D314-4EB1-94B5-42D7C6534427}"/>
              </a:ext>
            </a:extLst>
          </p:cNvPr>
          <p:cNvSpPr>
            <a:spLocks noChangeArrowheads="1"/>
          </p:cNvSpPr>
          <p:nvPr/>
        </p:nvSpPr>
        <p:spPr bwMode="auto">
          <a:xfrm>
            <a:off x="7164388" y="5086350"/>
            <a:ext cx="172878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b="1">
                <a:latin typeface="Arial Narrow" panose="020B0606020202030204" pitchFamily="34" charset="0"/>
              </a:rPr>
              <a:t>Voltage Gain</a:t>
            </a:r>
          </a:p>
        </p:txBody>
      </p:sp>
      <p:pic>
        <p:nvPicPr>
          <p:cNvPr id="8201" name="Picture 15">
            <a:extLst>
              <a:ext uri="{FF2B5EF4-FFF2-40B4-BE49-F238E27FC236}">
                <a16:creationId xmlns:a16="http://schemas.microsoft.com/office/drawing/2014/main" id="{AF6AD889-1252-42F5-A6C6-9122405D8987}"/>
              </a:ext>
            </a:extLst>
          </p:cNvPr>
          <p:cNvPicPr>
            <a:picLocks noGrp="1" noChangeAspect="1" noChangeArrowheads="1"/>
          </p:cNvPicPr>
          <p:nvPr>
            <p:ph sz="quarter" idx="2"/>
          </p:nvPr>
        </p:nvPicPr>
        <p:blipFill>
          <a:blip r:embed="rId5">
            <a:extLst>
              <a:ext uri="{28A0092B-C50C-407E-A947-70E740481C1C}">
                <a14:useLocalDpi xmlns:a14="http://schemas.microsoft.com/office/drawing/2010/main" val="0"/>
              </a:ext>
            </a:extLst>
          </a:blip>
          <a:srcRect/>
          <a:stretch>
            <a:fillRect/>
          </a:stretch>
        </p:blipFill>
        <p:spPr>
          <a:xfrm>
            <a:off x="4943475" y="2060575"/>
            <a:ext cx="1871663" cy="895350"/>
          </a:xfrm>
          <a:solidFill>
            <a:srgbClr val="0070C0"/>
          </a:solidFill>
        </p:spPr>
      </p:pic>
      <p:pic>
        <p:nvPicPr>
          <p:cNvPr id="8202" name="Picture 18">
            <a:extLst>
              <a:ext uri="{FF2B5EF4-FFF2-40B4-BE49-F238E27FC236}">
                <a16:creationId xmlns:a16="http://schemas.microsoft.com/office/drawing/2014/main" id="{C7EF9C90-9C0E-4667-9F2A-7A29E6872AF8}"/>
              </a:ext>
            </a:extLst>
          </p:cNvPr>
          <p:cNvPicPr>
            <a:picLocks noGrp="1" noChangeAspect="1" noChangeArrowheads="1"/>
          </p:cNvPicPr>
          <p:nvPr>
            <p:ph sz="quarter" idx="4"/>
          </p:nvPr>
        </p:nvPicPr>
        <p:blipFill>
          <a:blip r:embed="rId6">
            <a:extLst>
              <a:ext uri="{28A0092B-C50C-407E-A947-70E740481C1C}">
                <a14:useLocalDpi xmlns:a14="http://schemas.microsoft.com/office/drawing/2010/main" val="0"/>
              </a:ext>
            </a:extLst>
          </a:blip>
          <a:srcRect/>
          <a:stretch>
            <a:fillRect/>
          </a:stretch>
        </p:blipFill>
        <p:spPr>
          <a:xfrm>
            <a:off x="4941888" y="3181350"/>
            <a:ext cx="2005012" cy="895350"/>
          </a:xfrm>
          <a:solidFill>
            <a:srgbClr val="0070C0"/>
          </a:solidFill>
        </p:spPr>
      </p:pic>
      <p:sp>
        <p:nvSpPr>
          <p:cNvPr id="8203" name="Rectangle 19">
            <a:extLst>
              <a:ext uri="{FF2B5EF4-FFF2-40B4-BE49-F238E27FC236}">
                <a16:creationId xmlns:a16="http://schemas.microsoft.com/office/drawing/2014/main" id="{CDC753D7-3329-4409-B8B7-AD39B7BE8B10}"/>
              </a:ext>
            </a:extLst>
          </p:cNvPr>
          <p:cNvSpPr>
            <a:spLocks noChangeArrowheads="1"/>
          </p:cNvSpPr>
          <p:nvPr/>
        </p:nvSpPr>
        <p:spPr bwMode="auto">
          <a:xfrm>
            <a:off x="7091363" y="3457575"/>
            <a:ext cx="191928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b="1">
                <a:latin typeface="Arial Narrow" panose="020B0606020202030204" pitchFamily="34" charset="0"/>
              </a:rPr>
              <a:t>Drain Current of M2</a:t>
            </a:r>
          </a:p>
        </p:txBody>
      </p:sp>
    </p:spTree>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7B8B5746-FB71-475B-80BD-096A9DF31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375" t="31801" r="40550" b="29021"/>
          <a:stretch>
            <a:fillRect/>
          </a:stretch>
        </p:blipFill>
        <p:spPr bwMode="auto">
          <a:xfrm>
            <a:off x="395288" y="836613"/>
            <a:ext cx="8601075"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a:extLst>
              <a:ext uri="{FF2B5EF4-FFF2-40B4-BE49-F238E27FC236}">
                <a16:creationId xmlns:a16="http://schemas.microsoft.com/office/drawing/2014/main" id="{0BF522B0-EB25-412D-9328-0F3FBF9FFE4D}"/>
              </a:ext>
            </a:extLst>
          </p:cNvPr>
          <p:cNvSpPr>
            <a:spLocks noGrp="1" noChangeArrowheads="1"/>
          </p:cNvSpPr>
          <p:nvPr>
            <p:ph type="title"/>
          </p:nvPr>
        </p:nvSpPr>
        <p:spPr>
          <a:xfrm>
            <a:off x="685800" y="0"/>
            <a:ext cx="7772400" cy="692150"/>
          </a:xfrm>
        </p:spPr>
        <p:txBody>
          <a:bodyPr/>
          <a:lstStyle/>
          <a:p>
            <a:pPr eaLnBrk="1" hangingPunct="1"/>
            <a:r>
              <a:rPr lang="en-US" altLang="en-US" sz="3800" b="1">
                <a:solidFill>
                  <a:srgbClr val="FF0000"/>
                </a:solidFill>
                <a:latin typeface="Arial Narrow" panose="020B0606020202030204" pitchFamily="34" charset="0"/>
              </a:rPr>
              <a:t>Transconductor Bias</a:t>
            </a:r>
          </a:p>
        </p:txBody>
      </p:sp>
      <p:sp>
        <p:nvSpPr>
          <p:cNvPr id="10244" name="Line 6">
            <a:extLst>
              <a:ext uri="{FF2B5EF4-FFF2-40B4-BE49-F238E27FC236}">
                <a16:creationId xmlns:a16="http://schemas.microsoft.com/office/drawing/2014/main" id="{1BBC501F-6943-4B1F-9BCA-D7F17E810CBA}"/>
              </a:ext>
            </a:extLst>
          </p:cNvPr>
          <p:cNvSpPr>
            <a:spLocks noChangeShapeType="1"/>
          </p:cNvSpPr>
          <p:nvPr/>
        </p:nvSpPr>
        <p:spPr bwMode="auto">
          <a:xfrm>
            <a:off x="271463" y="685800"/>
            <a:ext cx="860107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245" name="Rectangle 26">
            <a:extLst>
              <a:ext uri="{FF2B5EF4-FFF2-40B4-BE49-F238E27FC236}">
                <a16:creationId xmlns:a16="http://schemas.microsoft.com/office/drawing/2014/main" id="{1F47423D-ABF1-46AE-BFC7-196D9281E184}"/>
              </a:ext>
            </a:extLst>
          </p:cNvPr>
          <p:cNvSpPr>
            <a:spLocks noChangeArrowheads="1"/>
          </p:cNvSpPr>
          <p:nvPr/>
        </p:nvSpPr>
        <p:spPr bwMode="auto">
          <a:xfrm>
            <a:off x="1547813" y="2130425"/>
            <a:ext cx="216058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a:solidFill>
                  <a:srgbClr val="FFFF00"/>
                </a:solidFill>
                <a:latin typeface="Arial Narrow" panose="020B0606020202030204" pitchFamily="34" charset="0"/>
              </a:rPr>
              <a:t>DC Sweep</a:t>
            </a:r>
          </a:p>
        </p:txBody>
      </p:sp>
      <p:sp>
        <p:nvSpPr>
          <p:cNvPr id="10246" name="Line 27">
            <a:extLst>
              <a:ext uri="{FF2B5EF4-FFF2-40B4-BE49-F238E27FC236}">
                <a16:creationId xmlns:a16="http://schemas.microsoft.com/office/drawing/2014/main" id="{0D86E3A4-C461-451D-8001-31097FDBF62A}"/>
              </a:ext>
            </a:extLst>
          </p:cNvPr>
          <p:cNvSpPr>
            <a:spLocks noChangeShapeType="1"/>
          </p:cNvSpPr>
          <p:nvPr/>
        </p:nvSpPr>
        <p:spPr bwMode="auto">
          <a:xfrm flipH="1">
            <a:off x="2089150" y="2924175"/>
            <a:ext cx="250825" cy="1260475"/>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47" name="Rectangle 28">
            <a:extLst>
              <a:ext uri="{FF2B5EF4-FFF2-40B4-BE49-F238E27FC236}">
                <a16:creationId xmlns:a16="http://schemas.microsoft.com/office/drawing/2014/main" id="{27B39193-4C07-4A12-BC4F-6B9CD196275F}"/>
              </a:ext>
            </a:extLst>
          </p:cNvPr>
          <p:cNvSpPr>
            <a:spLocks noChangeArrowheads="1"/>
          </p:cNvSpPr>
          <p:nvPr/>
        </p:nvSpPr>
        <p:spPr bwMode="auto">
          <a:xfrm>
            <a:off x="1258888" y="5751513"/>
            <a:ext cx="216058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a:solidFill>
                  <a:srgbClr val="FFFF00"/>
                </a:solidFill>
                <a:latin typeface="Arial Narrow" panose="020B0606020202030204" pitchFamily="34" charset="0"/>
              </a:rPr>
              <a:t>W=80um</a:t>
            </a:r>
            <a:br>
              <a:rPr lang="en-US" altLang="en-US" sz="2400" b="1">
                <a:solidFill>
                  <a:srgbClr val="FFFF00"/>
                </a:solidFill>
                <a:latin typeface="Arial Narrow" panose="020B0606020202030204" pitchFamily="34" charset="0"/>
              </a:rPr>
            </a:br>
            <a:r>
              <a:rPr lang="en-US" altLang="en-US" sz="2400" b="1">
                <a:solidFill>
                  <a:srgbClr val="FFFF00"/>
                </a:solidFill>
                <a:latin typeface="Arial Narrow" panose="020B0606020202030204" pitchFamily="34" charset="0"/>
              </a:rPr>
              <a:t>L=0.1um</a:t>
            </a:r>
            <a:br>
              <a:rPr lang="en-US" altLang="en-US" sz="2400" b="1">
                <a:solidFill>
                  <a:srgbClr val="FFFF00"/>
                </a:solidFill>
                <a:latin typeface="Arial Narrow" panose="020B0606020202030204" pitchFamily="34" charset="0"/>
              </a:rPr>
            </a:br>
            <a:r>
              <a:rPr lang="en-US" altLang="en-US" sz="2400" b="1">
                <a:solidFill>
                  <a:srgbClr val="FFFF00"/>
                </a:solidFill>
                <a:latin typeface="Arial Narrow" panose="020B0606020202030204" pitchFamily="34" charset="0"/>
              </a:rPr>
              <a:t>1.5mA</a:t>
            </a:r>
          </a:p>
        </p:txBody>
      </p:sp>
      <p:sp>
        <p:nvSpPr>
          <p:cNvPr id="10248" name="Line 29">
            <a:extLst>
              <a:ext uri="{FF2B5EF4-FFF2-40B4-BE49-F238E27FC236}">
                <a16:creationId xmlns:a16="http://schemas.microsoft.com/office/drawing/2014/main" id="{4636CF56-3873-4389-BA55-1275C8F1A15F}"/>
              </a:ext>
            </a:extLst>
          </p:cNvPr>
          <p:cNvSpPr>
            <a:spLocks noChangeShapeType="1"/>
          </p:cNvSpPr>
          <p:nvPr/>
        </p:nvSpPr>
        <p:spPr bwMode="auto">
          <a:xfrm flipV="1">
            <a:off x="2771775" y="4033838"/>
            <a:ext cx="504825" cy="112395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728C1CA0-B0CE-4309-A19B-D5AC419BF096}"/>
              </a:ext>
            </a:extLst>
          </p:cNvPr>
          <p:cNvSpPr>
            <a:spLocks noGrp="1" noChangeArrowheads="1"/>
          </p:cNvSpPr>
          <p:nvPr>
            <p:ph type="title"/>
          </p:nvPr>
        </p:nvSpPr>
        <p:spPr>
          <a:xfrm>
            <a:off x="685800" y="0"/>
            <a:ext cx="7772400" cy="692150"/>
          </a:xfrm>
        </p:spPr>
        <p:txBody>
          <a:bodyPr/>
          <a:lstStyle/>
          <a:p>
            <a:pPr eaLnBrk="1" hangingPunct="1"/>
            <a:r>
              <a:rPr lang="en-US" altLang="en-US" sz="3800" b="1">
                <a:solidFill>
                  <a:srgbClr val="FF0000"/>
                </a:solidFill>
                <a:latin typeface="Arial Narrow" panose="020B0606020202030204" pitchFamily="34" charset="0"/>
              </a:rPr>
              <a:t>Switching pair and load</a:t>
            </a:r>
          </a:p>
        </p:txBody>
      </p:sp>
      <p:pic>
        <p:nvPicPr>
          <p:cNvPr id="12291" name="Picture 2">
            <a:extLst>
              <a:ext uri="{FF2B5EF4-FFF2-40B4-BE49-F238E27FC236}">
                <a16:creationId xmlns:a16="http://schemas.microsoft.com/office/drawing/2014/main" id="{91F3849D-B5BA-4A42-B6B7-1BFE4A7B8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1024" t="27469" r="15347" b="26201"/>
          <a:stretch>
            <a:fillRect/>
          </a:stretch>
        </p:blipFill>
        <p:spPr bwMode="auto">
          <a:xfrm>
            <a:off x="1476375" y="628650"/>
            <a:ext cx="7112000" cy="784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Line 3">
            <a:extLst>
              <a:ext uri="{FF2B5EF4-FFF2-40B4-BE49-F238E27FC236}">
                <a16:creationId xmlns:a16="http://schemas.microsoft.com/office/drawing/2014/main" id="{5E5D1CC5-CD89-4442-8EF9-3C3928E43D57}"/>
              </a:ext>
            </a:extLst>
          </p:cNvPr>
          <p:cNvSpPr>
            <a:spLocks noChangeShapeType="1"/>
          </p:cNvSpPr>
          <p:nvPr/>
        </p:nvSpPr>
        <p:spPr bwMode="auto">
          <a:xfrm>
            <a:off x="271463" y="685800"/>
            <a:ext cx="860107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3" name="Rectangle 5">
            <a:extLst>
              <a:ext uri="{FF2B5EF4-FFF2-40B4-BE49-F238E27FC236}">
                <a16:creationId xmlns:a16="http://schemas.microsoft.com/office/drawing/2014/main" id="{9F3D1779-E68D-4643-8D84-2FC18979EF20}"/>
              </a:ext>
            </a:extLst>
          </p:cNvPr>
          <p:cNvSpPr>
            <a:spLocks noChangeArrowheads="1"/>
          </p:cNvSpPr>
          <p:nvPr/>
        </p:nvSpPr>
        <p:spPr bwMode="auto">
          <a:xfrm>
            <a:off x="866775" y="992188"/>
            <a:ext cx="2160588"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a:solidFill>
                  <a:srgbClr val="FFFF00"/>
                </a:solidFill>
                <a:latin typeface="Arial Narrow" panose="020B0606020202030204" pitchFamily="34" charset="0"/>
              </a:rPr>
              <a:t>400</a:t>
            </a:r>
            <a:r>
              <a:rPr lang="en-US" altLang="en-US" sz="2400" b="1">
                <a:solidFill>
                  <a:srgbClr val="FFFF00"/>
                </a:solidFill>
                <a:latin typeface="Symbol" panose="05050102010706020507" pitchFamily="18" charset="2"/>
              </a:rPr>
              <a:t>W</a:t>
            </a:r>
          </a:p>
        </p:txBody>
      </p:sp>
      <p:sp>
        <p:nvSpPr>
          <p:cNvPr id="12294" name="Line 6">
            <a:extLst>
              <a:ext uri="{FF2B5EF4-FFF2-40B4-BE49-F238E27FC236}">
                <a16:creationId xmlns:a16="http://schemas.microsoft.com/office/drawing/2014/main" id="{D79A849F-FAA6-4BBA-9D32-EA53B7FC088B}"/>
              </a:ext>
            </a:extLst>
          </p:cNvPr>
          <p:cNvSpPr>
            <a:spLocks noChangeShapeType="1"/>
          </p:cNvSpPr>
          <p:nvPr/>
        </p:nvSpPr>
        <p:spPr bwMode="auto">
          <a:xfrm>
            <a:off x="1928813" y="1462088"/>
            <a:ext cx="576262" cy="576262"/>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295" name="Rectangle 7">
            <a:extLst>
              <a:ext uri="{FF2B5EF4-FFF2-40B4-BE49-F238E27FC236}">
                <a16:creationId xmlns:a16="http://schemas.microsoft.com/office/drawing/2014/main" id="{5B04062E-25A4-46EA-AC27-E85E10CB6055}"/>
              </a:ext>
            </a:extLst>
          </p:cNvPr>
          <p:cNvSpPr>
            <a:spLocks noChangeArrowheads="1"/>
          </p:cNvSpPr>
          <p:nvPr/>
        </p:nvSpPr>
        <p:spPr bwMode="auto">
          <a:xfrm>
            <a:off x="3027363" y="2074863"/>
            <a:ext cx="216058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a:solidFill>
                  <a:srgbClr val="FFFF00"/>
                </a:solidFill>
                <a:latin typeface="Arial Narrow" panose="020B0606020202030204" pitchFamily="34" charset="0"/>
              </a:rPr>
              <a:t>W=200um</a:t>
            </a:r>
            <a:br>
              <a:rPr lang="en-US" altLang="en-US" sz="2400" b="1">
                <a:solidFill>
                  <a:srgbClr val="FFFF00"/>
                </a:solidFill>
                <a:latin typeface="Arial Narrow" panose="020B0606020202030204" pitchFamily="34" charset="0"/>
              </a:rPr>
            </a:br>
            <a:r>
              <a:rPr lang="en-US" altLang="en-US" sz="2400" b="1">
                <a:solidFill>
                  <a:srgbClr val="FFFF00"/>
                </a:solidFill>
                <a:latin typeface="Arial Narrow" panose="020B0606020202030204" pitchFamily="34" charset="0"/>
              </a:rPr>
              <a:t>L=0.25um</a:t>
            </a:r>
          </a:p>
        </p:txBody>
      </p:sp>
      <p:sp>
        <p:nvSpPr>
          <p:cNvPr id="12296" name="Line 8">
            <a:extLst>
              <a:ext uri="{FF2B5EF4-FFF2-40B4-BE49-F238E27FC236}">
                <a16:creationId xmlns:a16="http://schemas.microsoft.com/office/drawing/2014/main" id="{AB9F3F3A-9E5A-4DE3-9231-DEDCA4C4E4FA}"/>
              </a:ext>
            </a:extLst>
          </p:cNvPr>
          <p:cNvSpPr>
            <a:spLocks noChangeShapeType="1"/>
          </p:cNvSpPr>
          <p:nvPr/>
        </p:nvSpPr>
        <p:spPr bwMode="auto">
          <a:xfrm flipH="1">
            <a:off x="2771775" y="2784475"/>
            <a:ext cx="1152525" cy="504825"/>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297" name="Line 11">
            <a:extLst>
              <a:ext uri="{FF2B5EF4-FFF2-40B4-BE49-F238E27FC236}">
                <a16:creationId xmlns:a16="http://schemas.microsoft.com/office/drawing/2014/main" id="{75E2460C-2E21-4BAF-8F44-7C6842D866A1}"/>
              </a:ext>
            </a:extLst>
          </p:cNvPr>
          <p:cNvSpPr>
            <a:spLocks noChangeShapeType="1"/>
          </p:cNvSpPr>
          <p:nvPr/>
        </p:nvSpPr>
        <p:spPr bwMode="auto">
          <a:xfrm>
            <a:off x="2411413" y="1263650"/>
            <a:ext cx="3024187" cy="504825"/>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298" name="Rectangle 12">
            <a:extLst>
              <a:ext uri="{FF2B5EF4-FFF2-40B4-BE49-F238E27FC236}">
                <a16:creationId xmlns:a16="http://schemas.microsoft.com/office/drawing/2014/main" id="{9822C186-CA40-453B-82F2-F4B226781CDD}"/>
              </a:ext>
            </a:extLst>
          </p:cNvPr>
          <p:cNvSpPr>
            <a:spLocks noChangeArrowheads="1"/>
          </p:cNvSpPr>
          <p:nvPr/>
        </p:nvSpPr>
        <p:spPr bwMode="auto">
          <a:xfrm>
            <a:off x="7380288" y="722313"/>
            <a:ext cx="7207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a:solidFill>
                  <a:srgbClr val="FFFF00"/>
                </a:solidFill>
                <a:latin typeface="Arial Narrow" panose="020B0606020202030204" pitchFamily="34" charset="0"/>
              </a:rPr>
              <a:t>1.8V</a:t>
            </a:r>
            <a:endParaRPr lang="en-US" altLang="en-US" sz="2400" b="1">
              <a:solidFill>
                <a:srgbClr val="FFFF00"/>
              </a:solidFill>
              <a:latin typeface="Symbol" panose="05050102010706020507" pitchFamily="18" charset="2"/>
            </a:endParaRPr>
          </a:p>
        </p:txBody>
      </p:sp>
      <p:sp>
        <p:nvSpPr>
          <p:cNvPr id="12299" name="Line 13">
            <a:extLst>
              <a:ext uri="{FF2B5EF4-FFF2-40B4-BE49-F238E27FC236}">
                <a16:creationId xmlns:a16="http://schemas.microsoft.com/office/drawing/2014/main" id="{BB4281CF-6FAD-4A02-B142-523D0317C79A}"/>
              </a:ext>
            </a:extLst>
          </p:cNvPr>
          <p:cNvSpPr>
            <a:spLocks noChangeShapeType="1"/>
          </p:cNvSpPr>
          <p:nvPr/>
        </p:nvSpPr>
        <p:spPr bwMode="auto">
          <a:xfrm>
            <a:off x="4211638" y="2784475"/>
            <a:ext cx="1152525" cy="503238"/>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
            <a:extLst>
              <a:ext uri="{FF2B5EF4-FFF2-40B4-BE49-F238E27FC236}">
                <a16:creationId xmlns:a16="http://schemas.microsoft.com/office/drawing/2014/main" id="{1496CA1E-C258-4E80-A14A-F91AAF883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4726" t="38487" r="10625" b="27600"/>
          <a:stretch>
            <a:fillRect/>
          </a:stretch>
        </p:blipFill>
        <p:spPr bwMode="auto">
          <a:xfrm>
            <a:off x="0" y="1844675"/>
            <a:ext cx="6465888"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2">
            <a:extLst>
              <a:ext uri="{FF2B5EF4-FFF2-40B4-BE49-F238E27FC236}">
                <a16:creationId xmlns:a16="http://schemas.microsoft.com/office/drawing/2014/main" id="{D5F0A961-EC7F-490A-A962-2CFECF77CCE3}"/>
              </a:ext>
            </a:extLst>
          </p:cNvPr>
          <p:cNvSpPr>
            <a:spLocks noGrp="1" noChangeArrowheads="1"/>
          </p:cNvSpPr>
          <p:nvPr>
            <p:ph type="title"/>
          </p:nvPr>
        </p:nvSpPr>
        <p:spPr>
          <a:xfrm>
            <a:off x="685800" y="0"/>
            <a:ext cx="7772400" cy="692150"/>
          </a:xfrm>
        </p:spPr>
        <p:txBody>
          <a:bodyPr/>
          <a:lstStyle/>
          <a:p>
            <a:pPr eaLnBrk="1" hangingPunct="1"/>
            <a:r>
              <a:rPr lang="en-US" altLang="en-US" sz="3800" b="1">
                <a:solidFill>
                  <a:srgbClr val="FF0000"/>
                </a:solidFill>
                <a:latin typeface="Arial Narrow" panose="020B0606020202030204" pitchFamily="34" charset="0"/>
              </a:rPr>
              <a:t>LO port</a:t>
            </a:r>
          </a:p>
        </p:txBody>
      </p:sp>
      <p:sp>
        <p:nvSpPr>
          <p:cNvPr id="14340" name="Line 3">
            <a:extLst>
              <a:ext uri="{FF2B5EF4-FFF2-40B4-BE49-F238E27FC236}">
                <a16:creationId xmlns:a16="http://schemas.microsoft.com/office/drawing/2014/main" id="{54B2A1AF-0C75-4AE0-ADB9-2624ECC6CD01}"/>
              </a:ext>
            </a:extLst>
          </p:cNvPr>
          <p:cNvSpPr>
            <a:spLocks noChangeShapeType="1"/>
          </p:cNvSpPr>
          <p:nvPr/>
        </p:nvSpPr>
        <p:spPr bwMode="auto">
          <a:xfrm>
            <a:off x="271463" y="685800"/>
            <a:ext cx="860107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41" name="Rectangle 8">
            <a:extLst>
              <a:ext uri="{FF2B5EF4-FFF2-40B4-BE49-F238E27FC236}">
                <a16:creationId xmlns:a16="http://schemas.microsoft.com/office/drawing/2014/main" id="{1B5F3375-590B-445C-B254-BD8163F95677}"/>
              </a:ext>
            </a:extLst>
          </p:cNvPr>
          <p:cNvSpPr>
            <a:spLocks noChangeArrowheads="1"/>
          </p:cNvSpPr>
          <p:nvPr/>
        </p:nvSpPr>
        <p:spPr bwMode="auto">
          <a:xfrm>
            <a:off x="-73025" y="2670175"/>
            <a:ext cx="295275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a:solidFill>
                  <a:srgbClr val="FFFF00"/>
                </a:solidFill>
                <a:latin typeface="Arial Narrow" panose="020B0606020202030204" pitchFamily="34" charset="0"/>
              </a:rPr>
              <a:t>50</a:t>
            </a:r>
            <a:r>
              <a:rPr lang="en-US" altLang="en-US" sz="2400" b="1">
                <a:solidFill>
                  <a:srgbClr val="FFFF00"/>
                </a:solidFill>
                <a:latin typeface="Symbol" panose="05050102010706020507" pitchFamily="18" charset="2"/>
              </a:rPr>
              <a:t>W</a:t>
            </a:r>
            <a:r>
              <a:rPr lang="en-US" altLang="en-US" sz="2400" b="1">
                <a:solidFill>
                  <a:srgbClr val="FFFF00"/>
                </a:solidFill>
                <a:latin typeface="Arial Narrow" panose="020B0606020202030204" pitchFamily="34" charset="0"/>
              </a:rPr>
              <a:t> only for matching</a:t>
            </a:r>
          </a:p>
        </p:txBody>
      </p:sp>
      <p:sp>
        <p:nvSpPr>
          <p:cNvPr id="14342" name="Line 17">
            <a:extLst>
              <a:ext uri="{FF2B5EF4-FFF2-40B4-BE49-F238E27FC236}">
                <a16:creationId xmlns:a16="http://schemas.microsoft.com/office/drawing/2014/main" id="{A5DD6D43-B4B9-4DE2-86CF-E958882B53D0}"/>
              </a:ext>
            </a:extLst>
          </p:cNvPr>
          <p:cNvSpPr>
            <a:spLocks noChangeShapeType="1"/>
          </p:cNvSpPr>
          <p:nvPr/>
        </p:nvSpPr>
        <p:spPr bwMode="auto">
          <a:xfrm>
            <a:off x="1555750" y="3389313"/>
            <a:ext cx="358775" cy="420687"/>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43" name="Line 18">
            <a:extLst>
              <a:ext uri="{FF2B5EF4-FFF2-40B4-BE49-F238E27FC236}">
                <a16:creationId xmlns:a16="http://schemas.microsoft.com/office/drawing/2014/main" id="{E8A9953E-6EDB-499A-A6F2-8D59072B3CC9}"/>
              </a:ext>
            </a:extLst>
          </p:cNvPr>
          <p:cNvSpPr>
            <a:spLocks noChangeShapeType="1"/>
          </p:cNvSpPr>
          <p:nvPr/>
        </p:nvSpPr>
        <p:spPr bwMode="auto">
          <a:xfrm flipH="1">
            <a:off x="4768850" y="2427288"/>
            <a:ext cx="504825" cy="287337"/>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44" name="Line 19">
            <a:extLst>
              <a:ext uri="{FF2B5EF4-FFF2-40B4-BE49-F238E27FC236}">
                <a16:creationId xmlns:a16="http://schemas.microsoft.com/office/drawing/2014/main" id="{E866DD0D-EE41-4BE7-882E-284B385EE04A}"/>
              </a:ext>
            </a:extLst>
          </p:cNvPr>
          <p:cNvSpPr>
            <a:spLocks noChangeShapeType="1"/>
          </p:cNvSpPr>
          <p:nvPr/>
        </p:nvSpPr>
        <p:spPr bwMode="auto">
          <a:xfrm flipH="1">
            <a:off x="4768850" y="2427288"/>
            <a:ext cx="504825" cy="1295400"/>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45" name="Rectangle 20">
            <a:extLst>
              <a:ext uri="{FF2B5EF4-FFF2-40B4-BE49-F238E27FC236}">
                <a16:creationId xmlns:a16="http://schemas.microsoft.com/office/drawing/2014/main" id="{D82C6B68-EEE0-40C3-974A-C7C16688DC9B}"/>
              </a:ext>
            </a:extLst>
          </p:cNvPr>
          <p:cNvSpPr>
            <a:spLocks noChangeArrowheads="1"/>
          </p:cNvSpPr>
          <p:nvPr/>
        </p:nvSpPr>
        <p:spPr bwMode="auto">
          <a:xfrm>
            <a:off x="4552950" y="1851025"/>
            <a:ext cx="216217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a:solidFill>
                  <a:srgbClr val="FFFF00"/>
                </a:solidFill>
                <a:latin typeface="Arial Narrow" panose="020B0606020202030204" pitchFamily="34" charset="0"/>
              </a:rPr>
              <a:t>Gain=0.5</a:t>
            </a:r>
          </a:p>
        </p:txBody>
      </p:sp>
      <p:sp>
        <p:nvSpPr>
          <p:cNvPr id="14346" name="Rectangle 8">
            <a:extLst>
              <a:ext uri="{FF2B5EF4-FFF2-40B4-BE49-F238E27FC236}">
                <a16:creationId xmlns:a16="http://schemas.microsoft.com/office/drawing/2014/main" id="{4B163D71-BB1B-4A28-807C-A1637554E89D}"/>
              </a:ext>
            </a:extLst>
          </p:cNvPr>
          <p:cNvSpPr>
            <a:spLocks noChangeArrowheads="1"/>
          </p:cNvSpPr>
          <p:nvPr/>
        </p:nvSpPr>
        <p:spPr bwMode="auto">
          <a:xfrm>
            <a:off x="3140075" y="4684713"/>
            <a:ext cx="29527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b="1">
                <a:solidFill>
                  <a:srgbClr val="FFFF00"/>
                </a:solidFill>
                <a:latin typeface="Arial Narrow" panose="020B0606020202030204" pitchFamily="34" charset="0"/>
              </a:rPr>
              <a:t>1.2V Bias</a:t>
            </a:r>
          </a:p>
        </p:txBody>
      </p:sp>
      <p:sp>
        <p:nvSpPr>
          <p:cNvPr id="14347" name="Line 17">
            <a:extLst>
              <a:ext uri="{FF2B5EF4-FFF2-40B4-BE49-F238E27FC236}">
                <a16:creationId xmlns:a16="http://schemas.microsoft.com/office/drawing/2014/main" id="{ECCC212F-E834-404D-BEDC-4009909E4E89}"/>
              </a:ext>
            </a:extLst>
          </p:cNvPr>
          <p:cNvSpPr>
            <a:spLocks noChangeShapeType="1"/>
          </p:cNvSpPr>
          <p:nvPr/>
        </p:nvSpPr>
        <p:spPr bwMode="auto">
          <a:xfrm flipV="1">
            <a:off x="4652963" y="3644900"/>
            <a:ext cx="836612" cy="1184275"/>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4348" name="Picture 4">
            <a:extLst>
              <a:ext uri="{FF2B5EF4-FFF2-40B4-BE49-F238E27FC236}">
                <a16:creationId xmlns:a16="http://schemas.microsoft.com/office/drawing/2014/main" id="{270BA38B-A8B7-4446-B7C3-510F79CAD6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164" t="8000" r="46851" b="8000"/>
          <a:stretch>
            <a:fillRect/>
          </a:stretch>
        </p:blipFill>
        <p:spPr bwMode="auto">
          <a:xfrm>
            <a:off x="6523038" y="115888"/>
            <a:ext cx="4141787" cy="752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07DCCFEE-936E-408A-94BC-11437808E997}"/>
              </a:ext>
            </a:extLst>
          </p:cNvPr>
          <p:cNvSpPr>
            <a:spLocks noGrp="1" noChangeArrowheads="1"/>
          </p:cNvSpPr>
          <p:nvPr>
            <p:ph type="title"/>
          </p:nvPr>
        </p:nvSpPr>
        <p:spPr>
          <a:xfrm>
            <a:off x="685800" y="0"/>
            <a:ext cx="7772400" cy="692150"/>
          </a:xfrm>
        </p:spPr>
        <p:txBody>
          <a:bodyPr/>
          <a:lstStyle/>
          <a:p>
            <a:pPr eaLnBrk="1" hangingPunct="1"/>
            <a:r>
              <a:rPr lang="en-US" altLang="en-US" sz="3800" b="1">
                <a:solidFill>
                  <a:srgbClr val="FF0000"/>
                </a:solidFill>
                <a:latin typeface="Arial Narrow" panose="020B0606020202030204" pitchFamily="34" charset="0"/>
              </a:rPr>
              <a:t>PSS simulation (periodic steady-state)</a:t>
            </a:r>
          </a:p>
        </p:txBody>
      </p:sp>
      <p:sp>
        <p:nvSpPr>
          <p:cNvPr id="16387" name="Line 4">
            <a:extLst>
              <a:ext uri="{FF2B5EF4-FFF2-40B4-BE49-F238E27FC236}">
                <a16:creationId xmlns:a16="http://schemas.microsoft.com/office/drawing/2014/main" id="{6F484109-89BD-4A5C-8172-9A54CB3730F1}"/>
              </a:ext>
            </a:extLst>
          </p:cNvPr>
          <p:cNvSpPr>
            <a:spLocks noChangeShapeType="1"/>
          </p:cNvSpPr>
          <p:nvPr/>
        </p:nvSpPr>
        <p:spPr bwMode="auto">
          <a:xfrm>
            <a:off x="271463" y="685800"/>
            <a:ext cx="860107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16388" name="Picture 3">
            <a:extLst>
              <a:ext uri="{FF2B5EF4-FFF2-40B4-BE49-F238E27FC236}">
                <a16:creationId xmlns:a16="http://schemas.microsoft.com/office/drawing/2014/main" id="{BF6B86BC-124E-4102-A583-073E3D57B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164" t="8002" r="50787" b="5202"/>
          <a:stretch>
            <a:fillRect/>
          </a:stretch>
        </p:blipFill>
        <p:spPr bwMode="auto">
          <a:xfrm>
            <a:off x="468313" y="836613"/>
            <a:ext cx="3311525" cy="733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4">
            <a:extLst>
              <a:ext uri="{FF2B5EF4-FFF2-40B4-BE49-F238E27FC236}">
                <a16:creationId xmlns:a16="http://schemas.microsoft.com/office/drawing/2014/main" id="{4587B96D-0BDA-444C-8AE2-F6BB4B49CA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712" t="34599" r="31889" b="8000"/>
          <a:stretch>
            <a:fillRect/>
          </a:stretch>
        </p:blipFill>
        <p:spPr bwMode="auto">
          <a:xfrm>
            <a:off x="3854450" y="2420938"/>
            <a:ext cx="52832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68C8946E-C2C3-403D-9B2D-6F085002EB8C}"/>
              </a:ext>
            </a:extLst>
          </p:cNvPr>
          <p:cNvSpPr>
            <a:spLocks noGrp="1" noChangeArrowheads="1"/>
          </p:cNvSpPr>
          <p:nvPr>
            <p:ph type="title"/>
          </p:nvPr>
        </p:nvSpPr>
        <p:spPr>
          <a:xfrm>
            <a:off x="685800" y="0"/>
            <a:ext cx="7772400" cy="692150"/>
          </a:xfrm>
        </p:spPr>
        <p:txBody>
          <a:bodyPr/>
          <a:lstStyle/>
          <a:p>
            <a:pPr algn="l" eaLnBrk="1" hangingPunct="1"/>
            <a:r>
              <a:rPr lang="en-US" altLang="en-US" sz="3800" b="1">
                <a:solidFill>
                  <a:srgbClr val="FF0000"/>
                </a:solidFill>
                <a:latin typeface="Arial Narrow" panose="020B0606020202030204" pitchFamily="34" charset="0"/>
              </a:rPr>
              <a:t>PAC simulation(periodic ac)</a:t>
            </a:r>
          </a:p>
        </p:txBody>
      </p:sp>
      <p:sp>
        <p:nvSpPr>
          <p:cNvPr id="18435" name="Line 4">
            <a:extLst>
              <a:ext uri="{FF2B5EF4-FFF2-40B4-BE49-F238E27FC236}">
                <a16:creationId xmlns:a16="http://schemas.microsoft.com/office/drawing/2014/main" id="{D02B9611-450C-4D41-B13E-37B070DD79A7}"/>
              </a:ext>
            </a:extLst>
          </p:cNvPr>
          <p:cNvSpPr>
            <a:spLocks noChangeShapeType="1"/>
          </p:cNvSpPr>
          <p:nvPr/>
        </p:nvSpPr>
        <p:spPr bwMode="auto">
          <a:xfrm>
            <a:off x="271463" y="685800"/>
            <a:ext cx="860107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18436" name="Picture 4">
            <a:extLst>
              <a:ext uri="{FF2B5EF4-FFF2-40B4-BE49-F238E27FC236}">
                <a16:creationId xmlns:a16="http://schemas.microsoft.com/office/drawing/2014/main" id="{A46C70AE-D4EA-4480-B9C2-78ED25F460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164" t="10001" r="51575" b="15001"/>
          <a:stretch>
            <a:fillRect/>
          </a:stretch>
        </p:blipFill>
        <p:spPr bwMode="auto">
          <a:xfrm>
            <a:off x="271463" y="836613"/>
            <a:ext cx="3005137" cy="596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5">
            <a:extLst>
              <a:ext uri="{FF2B5EF4-FFF2-40B4-BE49-F238E27FC236}">
                <a16:creationId xmlns:a16="http://schemas.microsoft.com/office/drawing/2014/main" id="{51B8DA52-0F60-42A4-97CA-2DEA94AFA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712" t="34599" r="32675" b="8000"/>
          <a:stretch>
            <a:fillRect/>
          </a:stretch>
        </p:blipFill>
        <p:spPr bwMode="auto">
          <a:xfrm>
            <a:off x="3298825" y="1952625"/>
            <a:ext cx="5808663"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a:extLst>
              <a:ext uri="{FF2B5EF4-FFF2-40B4-BE49-F238E27FC236}">
                <a16:creationId xmlns:a16="http://schemas.microsoft.com/office/drawing/2014/main" id="{A37DAACC-5BFE-4BFB-9BDE-18995EE80F5E}"/>
              </a:ext>
            </a:extLst>
          </p:cNvPr>
          <p:cNvSpPr>
            <a:spLocks noGrp="1" noChangeArrowheads="1"/>
          </p:cNvSpPr>
          <p:nvPr>
            <p:ph type="title"/>
          </p:nvPr>
        </p:nvSpPr>
        <p:spPr>
          <a:xfrm>
            <a:off x="685800" y="0"/>
            <a:ext cx="7772400" cy="692150"/>
          </a:xfrm>
        </p:spPr>
        <p:txBody>
          <a:bodyPr/>
          <a:lstStyle/>
          <a:p>
            <a:pPr eaLnBrk="1" hangingPunct="1"/>
            <a:r>
              <a:rPr lang="en-US" altLang="en-US" sz="3800" b="1">
                <a:solidFill>
                  <a:srgbClr val="FF0000"/>
                </a:solidFill>
                <a:latin typeface="Arial Narrow" panose="020B0606020202030204" pitchFamily="34" charset="0"/>
              </a:rPr>
              <a:t>Pnoise Simulation</a:t>
            </a:r>
          </a:p>
        </p:txBody>
      </p:sp>
      <p:sp>
        <p:nvSpPr>
          <p:cNvPr id="20483" name="Line 5">
            <a:extLst>
              <a:ext uri="{FF2B5EF4-FFF2-40B4-BE49-F238E27FC236}">
                <a16:creationId xmlns:a16="http://schemas.microsoft.com/office/drawing/2014/main" id="{06B5A596-21FB-40BD-ACF7-6DE8CB122B72}"/>
              </a:ext>
            </a:extLst>
          </p:cNvPr>
          <p:cNvSpPr>
            <a:spLocks noChangeShapeType="1"/>
          </p:cNvSpPr>
          <p:nvPr/>
        </p:nvSpPr>
        <p:spPr bwMode="auto">
          <a:xfrm>
            <a:off x="271463" y="685800"/>
            <a:ext cx="860107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20484" name="Picture 3">
            <a:extLst>
              <a:ext uri="{FF2B5EF4-FFF2-40B4-BE49-F238E27FC236}">
                <a16:creationId xmlns:a16="http://schemas.microsoft.com/office/drawing/2014/main" id="{2A2CF165-50D2-4FA9-B1E7-3D733925E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950" t="8000" r="50000" b="6602"/>
          <a:stretch>
            <a:fillRect/>
          </a:stretch>
        </p:blipFill>
        <p:spPr bwMode="auto">
          <a:xfrm>
            <a:off x="711200" y="803275"/>
            <a:ext cx="2808288" cy="611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4">
            <a:extLst>
              <a:ext uri="{FF2B5EF4-FFF2-40B4-BE49-F238E27FC236}">
                <a16:creationId xmlns:a16="http://schemas.microsoft.com/office/drawing/2014/main" id="{B688FDFD-EBEE-4652-B57B-DE3052CD0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6925" t="34599" r="31888" b="8000"/>
          <a:stretch>
            <a:fillRect/>
          </a:stretch>
        </p:blipFill>
        <p:spPr bwMode="auto">
          <a:xfrm>
            <a:off x="3524250" y="2133600"/>
            <a:ext cx="5622925" cy="354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tags/tag1.xml><?xml version="1.0" encoding="utf-8"?>
<p:tagLst xmlns:a="http://schemas.openxmlformats.org/drawingml/2006/main" xmlns:r="http://schemas.openxmlformats.org/officeDocument/2006/relationships" xmlns:p="http://schemas.openxmlformats.org/presentationml/2006/main">
  <p:tag name="CLINAME" val="ቤችቒቻተኂኂቸትቸቴታ"/>
  <p:tag name="DATETIME" val="ቃሾቁቇሾቁሿቀቄሯሯቀቅ቉ቀቂ቟ቜሯሷቖቜባሺቁ቉ሿሸ"/>
  <p:tag name="DONEBY" val="ቢባቫቼተኁቲቾሯኂቾኂቸቾ"/>
  <p:tag name="IPADDRESS" val="ቐቖቡቒቦቛቁቁቃቅ"/>
  <p:tag name="APPVER" val="ቂሽሿ"/>
  <p:tag name="RANDOM" val="15"/>
  <p:tag name="CHECKSUM" val="ቃቆቁሿ"/>
</p:tagLst>
</file>

<file path=ppt/theme/theme1.xml><?xml version="1.0" encoding="utf-8"?>
<a:theme xmlns:a="http://schemas.openxmlformats.org/drawingml/2006/main" name="Struttura predefinita">
  <a:themeElements>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ruttura predefinita">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it-IT"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it-IT"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truttura predefinita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truttura predefinita">
  <a:themeElements>
    <a:clrScheme name="1_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Struttura predefinita">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it-IT"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it-IT"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Struttura predefinita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Struttura predefinit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Struttura predefinita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4119</TotalTime>
  <Words>387</Words>
  <Application>Microsoft Office PowerPoint</Application>
  <PresentationFormat>On-screen Show (4:3)</PresentationFormat>
  <Paragraphs>62</Paragraphs>
  <Slides>18</Slides>
  <Notes>9</Notes>
  <HiddenSlides>0</HiddenSlides>
  <MMClips>0</MMClip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Struttura predefinita</vt:lpstr>
      <vt:lpstr>1_Struttura predefinita</vt:lpstr>
      <vt:lpstr>PowerPoint Presentation</vt:lpstr>
      <vt:lpstr>Gilbert Cell Active Mixer</vt:lpstr>
      <vt:lpstr>Gilbert Cell Active Mixer</vt:lpstr>
      <vt:lpstr>Transconductor Bias</vt:lpstr>
      <vt:lpstr>Switching pair and load</vt:lpstr>
      <vt:lpstr>LO port</vt:lpstr>
      <vt:lpstr>PSS simulation (periodic steady-state)</vt:lpstr>
      <vt:lpstr>PAC simulation(periodic ac)</vt:lpstr>
      <vt:lpstr>Pnoise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0.18mm CMOS Direct Conversion Receiver Front-End for UMTS</dc:title>
  <dc:creator>Paolo</dc:creator>
  <cp:lastModifiedBy>Marco SOSIO</cp:lastModifiedBy>
  <cp:revision>641</cp:revision>
  <dcterms:created xsi:type="dcterms:W3CDTF">2002-05-21T21:45:38Z</dcterms:created>
  <dcterms:modified xsi:type="dcterms:W3CDTF">2021-05-24T17:33:42Z</dcterms:modified>
</cp:coreProperties>
</file>